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8" r:id="rId2"/>
  </p:sldIdLst>
  <p:sldSz cx="14400213" cy="21599525"/>
  <p:notesSz cx="6858000" cy="9144000"/>
  <p:custDataLst>
    <p:tags r:id="rId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846" userDrawn="1">
          <p15:clr>
            <a:srgbClr val="A4A3A4"/>
          </p15:clr>
        </p15:guide>
        <p15:guide id="2" pos="459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8CC"/>
    <a:srgbClr val="C34E5C"/>
    <a:srgbClr val="C75967"/>
    <a:srgbClr val="C04655"/>
    <a:srgbClr val="ED1C24"/>
    <a:srgbClr val="FFFFFF"/>
    <a:srgbClr val="DCDCDC"/>
    <a:srgbClr val="F0F0F0"/>
    <a:srgbClr val="E6E6E6"/>
    <a:srgbClr val="C8C8C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p:scale>
          <a:sx n="50" d="100"/>
          <a:sy n="50" d="100"/>
        </p:scale>
        <p:origin x="2084" y="56"/>
      </p:cViewPr>
      <p:guideLst>
        <p:guide orient="horz" pos="6846"/>
        <p:guide pos="4592"/>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tags" Target="tags/tag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1415906" y="2880133"/>
            <a:ext cx="11573859" cy="8096123"/>
          </a:xfrm>
        </p:spPr>
        <p:txBody>
          <a:bodyPr lIns="90000" tIns="46800" rIns="90000" bIns="46800" anchor="b" anchorCtr="0">
            <a:normAutofit/>
          </a:bodyPr>
          <a:lstStyle>
            <a:lvl1pPr algn="ctr">
              <a:defRPr sz="9450"/>
            </a:lvl1pPr>
          </a:lstStyle>
          <a:p>
            <a:r>
              <a:rPr lang="zh-CN" altLang="en-US" dirty="0"/>
              <a:t>单击此处编辑母版标题样式</a:t>
            </a:r>
          </a:p>
        </p:txBody>
      </p:sp>
      <p:sp>
        <p:nvSpPr>
          <p:cNvPr id="3" name="副标题 2"/>
          <p:cNvSpPr>
            <a:spLocks noGrp="1"/>
          </p:cNvSpPr>
          <p:nvPr>
            <p:ph type="subTitle" idx="1"/>
            <p:custDataLst>
              <p:tags r:id="rId2"/>
            </p:custDataLst>
          </p:nvPr>
        </p:nvSpPr>
        <p:spPr>
          <a:xfrm>
            <a:off x="1415906" y="11214378"/>
            <a:ext cx="11573859" cy="4637695"/>
          </a:xfrm>
        </p:spPr>
        <p:txBody>
          <a:bodyPr lIns="90000" tIns="46800" rIns="90000" bIns="46800">
            <a:normAutofit/>
          </a:bodyPr>
          <a:lstStyle>
            <a:lvl1pPr marL="0" indent="0" algn="ctr">
              <a:lnSpc>
                <a:spcPct val="110000"/>
              </a:lnSpc>
              <a:buNone/>
              <a:defRPr sz="3780" spc="200"/>
            </a:lvl1pPr>
            <a:lvl2pPr marL="720090" indent="0" algn="ctr">
              <a:buNone/>
              <a:defRPr sz="3150"/>
            </a:lvl2pPr>
            <a:lvl3pPr marL="1440180" indent="0" algn="ctr">
              <a:buNone/>
              <a:defRPr sz="2835"/>
            </a:lvl3pPr>
            <a:lvl4pPr marL="2160270" indent="0" algn="ctr">
              <a:buNone/>
              <a:defRPr sz="2520"/>
            </a:lvl4pPr>
            <a:lvl5pPr marL="2879725" indent="0" algn="ctr">
              <a:buNone/>
              <a:defRPr sz="2520"/>
            </a:lvl5pPr>
            <a:lvl6pPr marL="3599815" indent="0" algn="ctr">
              <a:buNone/>
              <a:defRPr sz="2520"/>
            </a:lvl6pPr>
            <a:lvl7pPr marL="4319905" indent="0" algn="ctr">
              <a:buNone/>
              <a:defRPr sz="2520"/>
            </a:lvl7pPr>
            <a:lvl8pPr marL="5039995" indent="0" algn="ctr">
              <a:buNone/>
              <a:defRPr sz="2520"/>
            </a:lvl8pPr>
            <a:lvl9pPr marL="5760085" indent="0" algn="ctr">
              <a:buNone/>
              <a:defRPr sz="2520"/>
            </a:lvl9pPr>
          </a:lstStyle>
          <a:p>
            <a:r>
              <a:rPr lang="zh-CN" altLang="en-US" dirty="0"/>
              <a:t>单击此处编辑母版副标题样式</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2024/7/26</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2024/7/26</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718583" y="2437908"/>
            <a:ext cx="12960000" cy="1726946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2024/7/26</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415906" y="7823984"/>
            <a:ext cx="11573859" cy="3208968"/>
          </a:xfrm>
        </p:spPr>
        <p:txBody>
          <a:bodyPr vert="horz" lIns="90000" tIns="46800" rIns="90000" bIns="46800" rtlCol="0" anchor="t" anchorCtr="0">
            <a:normAutofit/>
          </a:bodyPr>
          <a:lstStyle>
            <a:lvl1pPr algn="ctr">
              <a:defRPr sz="9450"/>
            </a:lvl1pPr>
          </a:lstStyle>
          <a:p>
            <a:pPr lvl="0"/>
            <a:r>
              <a:rPr lang="zh-CN" altLang="en-US"/>
              <a:t>单击此处编辑标题</a:t>
            </a:r>
          </a:p>
        </p:txBody>
      </p:sp>
      <p:sp>
        <p:nvSpPr>
          <p:cNvPr id="7" name="文本占位符 6"/>
          <p:cNvSpPr>
            <a:spLocks noGrp="1"/>
          </p:cNvSpPr>
          <p:nvPr>
            <p:ph type="body" sz="quarter" idx="13"/>
            <p:custDataLst>
              <p:tags r:id="rId5"/>
            </p:custDataLst>
          </p:nvPr>
        </p:nvSpPr>
        <p:spPr>
          <a:xfrm>
            <a:off x="1415906" y="11214378"/>
            <a:ext cx="11573859" cy="1485423"/>
          </a:xfrm>
        </p:spPr>
        <p:txBody>
          <a:bodyPr lIns="90000" tIns="46800" rIns="90000" bIns="46800">
            <a:normAutofit/>
          </a:bodyPr>
          <a:lstStyle>
            <a:lvl1pPr algn="ctr">
              <a:lnSpc>
                <a:spcPct val="110000"/>
              </a:lnSpc>
              <a:buNone/>
              <a:defRPr sz="3780"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718583" y="1916309"/>
            <a:ext cx="12955748" cy="2222465"/>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idx="1"/>
            <p:custDataLst>
              <p:tags r:id="rId2"/>
            </p:custDataLst>
          </p:nvPr>
        </p:nvSpPr>
        <p:spPr>
          <a:xfrm>
            <a:off x="718583" y="4694391"/>
            <a:ext cx="12955748" cy="14990301"/>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2024/7/26</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2351339" y="12121506"/>
            <a:ext cx="9175748" cy="2415230"/>
          </a:xfrm>
        </p:spPr>
        <p:txBody>
          <a:bodyPr lIns="90000" tIns="46800" rIns="90000" bIns="46800" anchor="b" anchorCtr="0">
            <a:normAutofit/>
          </a:bodyPr>
          <a:lstStyle>
            <a:lvl1pPr>
              <a:defRPr sz="693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2351339" y="14536736"/>
            <a:ext cx="9175748" cy="2732725"/>
          </a:xfrm>
        </p:spPr>
        <p:txBody>
          <a:bodyPr lIns="90000" tIns="46800" rIns="90000" bIns="46800">
            <a:normAutofit/>
          </a:bodyPr>
          <a:lstStyle>
            <a:lvl1pPr marL="0" indent="0">
              <a:buNone/>
              <a:defRPr sz="2835">
                <a:solidFill>
                  <a:schemeClr val="tx1">
                    <a:lumMod val="65000"/>
                    <a:lumOff val="35000"/>
                  </a:schemeClr>
                </a:solidFill>
              </a:defRPr>
            </a:lvl1pPr>
            <a:lvl2pPr marL="720090" indent="0">
              <a:buNone/>
              <a:defRPr sz="2520">
                <a:solidFill>
                  <a:schemeClr val="tx1">
                    <a:tint val="75000"/>
                  </a:schemeClr>
                </a:solidFill>
              </a:defRPr>
            </a:lvl2pPr>
            <a:lvl3pPr marL="1440180" indent="0">
              <a:buNone/>
              <a:defRPr sz="2520">
                <a:solidFill>
                  <a:schemeClr val="tx1">
                    <a:tint val="75000"/>
                  </a:schemeClr>
                </a:solidFill>
              </a:defRPr>
            </a:lvl3pPr>
            <a:lvl4pPr marL="2160270" indent="0">
              <a:buNone/>
              <a:defRPr sz="2520">
                <a:solidFill>
                  <a:schemeClr val="tx1">
                    <a:tint val="75000"/>
                  </a:schemeClr>
                </a:solidFill>
              </a:defRPr>
            </a:lvl4pPr>
            <a:lvl5pPr marL="2879725" indent="0">
              <a:buNone/>
              <a:defRPr sz="2520">
                <a:solidFill>
                  <a:schemeClr val="tx1">
                    <a:tint val="75000"/>
                  </a:schemeClr>
                </a:solidFill>
              </a:defRPr>
            </a:lvl5pPr>
            <a:lvl6pPr marL="3599815" indent="0">
              <a:buNone/>
              <a:defRPr sz="2520">
                <a:solidFill>
                  <a:schemeClr val="tx1">
                    <a:tint val="75000"/>
                  </a:schemeClr>
                </a:solidFill>
              </a:defRPr>
            </a:lvl6pPr>
            <a:lvl7pPr marL="4319905" indent="0">
              <a:buNone/>
              <a:defRPr sz="2520">
                <a:solidFill>
                  <a:schemeClr val="tx1">
                    <a:tint val="75000"/>
                  </a:schemeClr>
                </a:solidFill>
              </a:defRPr>
            </a:lvl7pPr>
            <a:lvl8pPr marL="5039995" indent="0">
              <a:buNone/>
              <a:defRPr sz="2520">
                <a:solidFill>
                  <a:schemeClr val="tx1">
                    <a:tint val="75000"/>
                  </a:schemeClr>
                </a:solidFill>
              </a:defRPr>
            </a:lvl8pPr>
            <a:lvl9pPr marL="5760085" indent="0">
              <a:buNone/>
              <a:defRPr sz="252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2024/7/26</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718583" y="1916309"/>
            <a:ext cx="12955748" cy="2222465"/>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718583" y="4728408"/>
            <a:ext cx="6114331" cy="14956283"/>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custDataLst>
              <p:tags r:id="rId3"/>
            </p:custDataLst>
          </p:nvPr>
        </p:nvSpPr>
        <p:spPr>
          <a:xfrm>
            <a:off x="7572756" y="4728408"/>
            <a:ext cx="6114331" cy="14956283"/>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2024/7/26</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718583" y="1916309"/>
            <a:ext cx="12955748" cy="2222465"/>
          </a:xfrm>
        </p:spPr>
        <p:txBody>
          <a:bodyPr vert="horz" lIns="90000" tIns="46800" rIns="90000" bIns="46800" rtlCol="0" anchor="ctr" anchorCtr="0">
            <a:normAutofit/>
          </a:bodyPr>
          <a:lstStyle/>
          <a:p>
            <a:pPr lvl="0"/>
            <a:r>
              <a:rPr lang="zh-CN" altLang="en-US"/>
              <a:t>单击此处编辑母版标题样式</a:t>
            </a:r>
          </a:p>
        </p:txBody>
      </p:sp>
      <p:sp>
        <p:nvSpPr>
          <p:cNvPr id="3" name="文本占位符 2"/>
          <p:cNvSpPr>
            <a:spLocks noGrp="1"/>
          </p:cNvSpPr>
          <p:nvPr>
            <p:ph type="body" idx="1" hasCustomPrompt="1"/>
            <p:custDataLst>
              <p:tags r:id="rId2"/>
            </p:custDataLst>
          </p:nvPr>
        </p:nvSpPr>
        <p:spPr>
          <a:xfrm>
            <a:off x="718583" y="4501626"/>
            <a:ext cx="6309921" cy="1201945"/>
          </a:xfrm>
        </p:spPr>
        <p:txBody>
          <a:bodyPr lIns="101600" tIns="38100" rIns="76200" bIns="38100" anchor="t" anchorCtr="0">
            <a:normAutofit/>
          </a:bodyPr>
          <a:lstStyle>
            <a:lvl1pPr marL="0" indent="0">
              <a:lnSpc>
                <a:spcPct val="100000"/>
              </a:lnSpc>
              <a:buNone/>
              <a:defRPr sz="3150" b="1" spc="200">
                <a:solidFill>
                  <a:schemeClr val="tx1">
                    <a:lumMod val="75000"/>
                    <a:lumOff val="25000"/>
                  </a:schemeClr>
                </a:solidFill>
              </a:defRPr>
            </a:lvl1pPr>
            <a:lvl2pPr marL="720090" indent="0">
              <a:buNone/>
              <a:defRPr sz="3150" b="1"/>
            </a:lvl2pPr>
            <a:lvl3pPr marL="1440180" indent="0">
              <a:buNone/>
              <a:defRPr sz="2835" b="1"/>
            </a:lvl3pPr>
            <a:lvl4pPr marL="2160270" indent="0">
              <a:buNone/>
              <a:defRPr sz="2520" b="1"/>
            </a:lvl4pPr>
            <a:lvl5pPr marL="2879725" indent="0">
              <a:buNone/>
              <a:defRPr sz="2520" b="1"/>
            </a:lvl5pPr>
            <a:lvl6pPr marL="3599815" indent="0">
              <a:buNone/>
              <a:defRPr sz="2520" b="1"/>
            </a:lvl6pPr>
            <a:lvl7pPr marL="4319905" indent="0">
              <a:buNone/>
              <a:defRPr sz="2520" b="1"/>
            </a:lvl7pPr>
            <a:lvl8pPr marL="5039995" indent="0">
              <a:buNone/>
              <a:defRPr sz="2520" b="1"/>
            </a:lvl8pPr>
            <a:lvl9pPr marL="5760085" indent="0">
              <a:buNone/>
              <a:defRPr sz="252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718583" y="5839641"/>
            <a:ext cx="6309921" cy="13845051"/>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custDataLst>
              <p:tags r:id="rId4"/>
            </p:custDataLst>
          </p:nvPr>
        </p:nvSpPr>
        <p:spPr>
          <a:xfrm>
            <a:off x="7365059" y="4478094"/>
            <a:ext cx="6309921" cy="1201945"/>
          </a:xfrm>
        </p:spPr>
        <p:txBody>
          <a:bodyPr vert="horz" lIns="101600" tIns="38100" rIns="76200" bIns="38100" rtlCol="0" anchor="t" anchorCtr="0">
            <a:normAutofit/>
          </a:bodyPr>
          <a:lstStyle>
            <a:lvl1pPr marL="0" indent="0">
              <a:lnSpc>
                <a:spcPct val="100000"/>
              </a:lnSpc>
              <a:buNone/>
              <a:defRPr sz="3150" b="1" spc="200">
                <a:solidFill>
                  <a:schemeClr val="tx1">
                    <a:lumMod val="75000"/>
                    <a:lumOff val="25000"/>
                  </a:schemeClr>
                </a:solidFill>
              </a:defRPr>
            </a:lvl1pPr>
            <a:lvl2pPr marL="720090" indent="0">
              <a:buNone/>
              <a:defRPr sz="3150" b="1"/>
            </a:lvl2pPr>
            <a:lvl3pPr marL="1440180" indent="0">
              <a:buNone/>
              <a:defRPr sz="2835" b="1"/>
            </a:lvl3pPr>
            <a:lvl4pPr marL="2160270" indent="0">
              <a:buNone/>
              <a:defRPr sz="2520" b="1"/>
            </a:lvl4pPr>
            <a:lvl5pPr marL="2879725" indent="0">
              <a:buNone/>
              <a:defRPr sz="2520" b="1"/>
            </a:lvl5pPr>
            <a:lvl6pPr marL="3599815" indent="0">
              <a:buNone/>
              <a:defRPr sz="2520" b="1"/>
            </a:lvl6pPr>
            <a:lvl7pPr marL="4319905" indent="0">
              <a:buNone/>
              <a:defRPr sz="2520" b="1"/>
            </a:lvl7pPr>
            <a:lvl8pPr marL="5039995" indent="0">
              <a:buNone/>
              <a:defRPr sz="2520" b="1"/>
            </a:lvl8pPr>
            <a:lvl9pPr marL="5760085" indent="0">
              <a:buNone/>
              <a:defRPr sz="2520" b="1"/>
            </a:lvl9pPr>
          </a:lstStyle>
          <a:p>
            <a:pPr lvl="0"/>
            <a:r>
              <a:rPr lang="zh-CN" altLang="en-US"/>
              <a:t>单击此处编辑文本</a:t>
            </a:r>
          </a:p>
        </p:txBody>
      </p:sp>
      <p:sp>
        <p:nvSpPr>
          <p:cNvPr id="6" name="内容占位符 5"/>
          <p:cNvSpPr>
            <a:spLocks noGrp="1"/>
          </p:cNvSpPr>
          <p:nvPr>
            <p:ph sz="quarter" idx="4"/>
            <p:custDataLst>
              <p:tags r:id="rId5"/>
            </p:custDataLst>
          </p:nvPr>
        </p:nvSpPr>
        <p:spPr>
          <a:xfrm>
            <a:off x="7365059" y="5839641"/>
            <a:ext cx="6309921" cy="13845051"/>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2024/7/26</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718583" y="1916309"/>
            <a:ext cx="12955748" cy="2222465"/>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2024/7/26</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2024/7/26</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718583" y="4898495"/>
            <a:ext cx="6180800" cy="14514058"/>
          </a:xfrm>
        </p:spPr>
        <p:txBody>
          <a:bodyPr vert="horz" lIns="90000" tIns="46800" rIns="90000" bIns="46800" rtlCol="0">
            <a:normAutofit/>
          </a:bodyPr>
          <a:lstStyle>
            <a:lvl1pPr>
              <a:buNone/>
              <a:defRPr sz="2520"/>
            </a:lvl1pPr>
          </a:lstStyle>
          <a:p>
            <a:pPr lvl="0"/>
            <a:endParaRPr lang="zh-CN" altLang="en-US"/>
          </a:p>
        </p:txBody>
      </p:sp>
      <p:sp>
        <p:nvSpPr>
          <p:cNvPr id="4" name="文本占位符 3"/>
          <p:cNvSpPr>
            <a:spLocks noGrp="1"/>
          </p:cNvSpPr>
          <p:nvPr>
            <p:ph type="body" sz="half" idx="2"/>
            <p:custDataLst>
              <p:tags r:id="rId2"/>
            </p:custDataLst>
          </p:nvPr>
        </p:nvSpPr>
        <p:spPr>
          <a:xfrm>
            <a:off x="7500473" y="4898495"/>
            <a:ext cx="6173858" cy="14514058"/>
          </a:xfrm>
        </p:spPr>
        <p:txBody>
          <a:bodyPr vert="horz" lIns="90000" tIns="46800" rIns="90000" bIns="46800" rtlCol="0">
            <a:normAutofit/>
          </a:bodyPr>
          <a:lstStyle>
            <a:lvl1pPr>
              <a:buNone/>
              <a:defRPr sz="252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2024/7/26</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2088347" y="2880133"/>
            <a:ext cx="1233071" cy="15840734"/>
          </a:xfrm>
        </p:spPr>
        <p:txBody>
          <a:bodyPr vert="eaVert" lIns="90000" tIns="46800" rIns="90000" bIns="46800" rtlCol="0" anchor="ctr" anchorCtr="0">
            <a:normAutofit/>
          </a:bodyPr>
          <a:lstStyle>
            <a:lvl1pPr>
              <a:buNone/>
              <a:defRPr sz="441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1080000" y="2880133"/>
            <a:ext cx="10829764" cy="15840734"/>
          </a:xfrm>
        </p:spPr>
        <p:txBody>
          <a:bodyPr vert="eaVert" lIns="46800" tIns="46800" rIns="46800" bIns="46800"/>
          <a:lstStyle>
            <a:lvl1pPr marL="360045" indent="-360045">
              <a:spcAft>
                <a:spcPts val="1000"/>
              </a:spcAft>
              <a:defRPr spc="300"/>
            </a:lvl1pPr>
            <a:lvl2pPr marL="1080135" indent="-360045">
              <a:defRPr spc="300"/>
            </a:lvl2pPr>
            <a:lvl3pPr marL="1800225" indent="-360045">
              <a:defRPr spc="300"/>
            </a:lvl3pPr>
            <a:lvl4pPr marL="2520315" indent="-360045">
              <a:defRPr spc="300"/>
            </a:lvl4pPr>
            <a:lvl5pPr marL="3239770" indent="-360045">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2024/7/26</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718583" y="1916309"/>
            <a:ext cx="12955748" cy="2222465"/>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718583" y="4694391"/>
            <a:ext cx="12955748" cy="14990301"/>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722835" y="19888795"/>
            <a:ext cx="3188976" cy="997842"/>
          </a:xfrm>
          <a:prstGeom prst="rect">
            <a:avLst/>
          </a:prstGeom>
        </p:spPr>
        <p:txBody>
          <a:bodyPr vert="horz" lIns="91440" tIns="45720" rIns="91440" bIns="45720" rtlCol="0" anchor="ctr">
            <a:normAutofit/>
          </a:bodyPr>
          <a:lstStyle>
            <a:lvl1pPr algn="l">
              <a:defRPr sz="1575" baseline="0">
                <a:solidFill>
                  <a:schemeClr val="tx1">
                    <a:tint val="75000"/>
                  </a:schemeClr>
                </a:solidFill>
              </a:defRPr>
            </a:lvl1pPr>
          </a:lstStyle>
          <a:p>
            <a:fld id="{760FBDFE-C587-4B4C-A407-44438C67B59E}" type="datetimeFigureOut">
              <a:rPr lang="zh-CN" altLang="en-US" smtClean="0"/>
              <a:t>2024/7/26</a:t>
            </a:fld>
            <a:endParaRPr lang="zh-CN" altLang="en-US"/>
          </a:p>
        </p:txBody>
      </p:sp>
      <p:sp>
        <p:nvSpPr>
          <p:cNvPr id="5" name="页脚占位符 4"/>
          <p:cNvSpPr>
            <a:spLocks noGrp="1"/>
          </p:cNvSpPr>
          <p:nvPr>
            <p:ph type="ftr" sz="quarter" idx="3"/>
            <p:custDataLst>
              <p:tags r:id="rId17"/>
            </p:custDataLst>
          </p:nvPr>
        </p:nvSpPr>
        <p:spPr>
          <a:xfrm>
            <a:off x="4861417" y="19888795"/>
            <a:ext cx="4677165" cy="997842"/>
          </a:xfrm>
          <a:prstGeom prst="rect">
            <a:avLst/>
          </a:prstGeom>
        </p:spPr>
        <p:txBody>
          <a:bodyPr vert="horz" lIns="91440" tIns="45720" rIns="91440" bIns="45720" rtlCol="0" anchor="ctr">
            <a:normAutofit/>
          </a:bodyPr>
          <a:lstStyle>
            <a:lvl1pPr algn="ctr">
              <a:defRPr sz="1575"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10485355" y="19888795"/>
            <a:ext cx="3188976" cy="997842"/>
          </a:xfrm>
          <a:prstGeom prst="rect">
            <a:avLst/>
          </a:prstGeom>
        </p:spPr>
        <p:txBody>
          <a:bodyPr vert="horz" lIns="91440" tIns="45720" rIns="91440" bIns="45720" rtlCol="0" anchor="ctr">
            <a:normAutofit/>
          </a:bodyPr>
          <a:lstStyle>
            <a:lvl1pPr algn="r">
              <a:defRPr sz="1575" baseline="0">
                <a:solidFill>
                  <a:schemeClr val="tx1">
                    <a:tint val="75000"/>
                  </a:schemeClr>
                </a:solidFill>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440180" rtl="0" eaLnBrk="1" fontAlgn="auto" latinLnBrk="0" hangingPunct="1">
        <a:lnSpc>
          <a:spcPct val="100000"/>
        </a:lnSpc>
        <a:spcBef>
          <a:spcPct val="0"/>
        </a:spcBef>
        <a:buNone/>
        <a:defRPr sz="5670" b="0" u="none" strike="noStrike" kern="1200" cap="none" spc="300" normalizeH="0" baseline="0">
          <a:solidFill>
            <a:schemeClr val="tx1">
              <a:lumMod val="85000"/>
              <a:lumOff val="15000"/>
            </a:schemeClr>
          </a:solidFill>
          <a:uFillTx/>
          <a:latin typeface="+mj-lt"/>
          <a:ea typeface="+mj-ea"/>
          <a:cs typeface="+mj-cs"/>
        </a:defRPr>
      </a:lvl1pPr>
    </p:titleStyle>
    <p:bodyStyle>
      <a:lvl1pPr marL="360045" indent="-360045" algn="l" defTabSz="1440180" rtl="0" eaLnBrk="1" fontAlgn="auto" latinLnBrk="0" hangingPunct="1">
        <a:lnSpc>
          <a:spcPct val="130000"/>
        </a:lnSpc>
        <a:spcBef>
          <a:spcPct val="1000"/>
        </a:spcBef>
        <a:spcAft>
          <a:spcPts val="1000"/>
        </a:spcAft>
        <a:buFont typeface="Arial" panose="020B0604020202020204" pitchFamily="34" charset="0"/>
        <a:buChar char="●"/>
        <a:defRPr sz="2835" u="none" strike="noStrike" kern="1200" cap="none" spc="150" normalizeH="0" baseline="0">
          <a:solidFill>
            <a:schemeClr val="tx1">
              <a:lumMod val="65000"/>
              <a:lumOff val="35000"/>
            </a:schemeClr>
          </a:solidFill>
          <a:uFillTx/>
          <a:latin typeface="+mn-lt"/>
          <a:ea typeface="+mn-ea"/>
          <a:cs typeface="+mn-cs"/>
        </a:defRPr>
      </a:lvl1pPr>
      <a:lvl2pPr marL="1080135" indent="-360045" algn="l" defTabSz="1440180" rtl="0" eaLnBrk="1" fontAlgn="auto" latinLnBrk="0" hangingPunct="1">
        <a:lnSpc>
          <a:spcPct val="120000"/>
        </a:lnSpc>
        <a:spcBef>
          <a:spcPct val="1000"/>
        </a:spcBef>
        <a:spcAft>
          <a:spcPts val="600"/>
        </a:spcAft>
        <a:buFont typeface="Arial" panose="020B0604020202020204" pitchFamily="34" charset="0"/>
        <a:buChar char="●"/>
        <a:tabLst>
          <a:tab pos="2534920" algn="l"/>
          <a:tab pos="2534920" algn="l"/>
          <a:tab pos="2534920" algn="l"/>
          <a:tab pos="2534920" algn="l"/>
        </a:tabLst>
        <a:defRPr sz="2520" u="none" strike="noStrike" kern="1200" cap="none" spc="150" normalizeH="0" baseline="0">
          <a:solidFill>
            <a:schemeClr val="tx1">
              <a:lumMod val="65000"/>
              <a:lumOff val="35000"/>
            </a:schemeClr>
          </a:solidFill>
          <a:uFillTx/>
          <a:latin typeface="+mn-lt"/>
          <a:ea typeface="+mn-ea"/>
          <a:cs typeface="+mn-cs"/>
        </a:defRPr>
      </a:lvl2pPr>
      <a:lvl3pPr marL="1800225" indent="-360045" algn="l" defTabSz="1440180" rtl="0" eaLnBrk="1" fontAlgn="auto" latinLnBrk="0" hangingPunct="1">
        <a:lnSpc>
          <a:spcPct val="120000"/>
        </a:lnSpc>
        <a:spcBef>
          <a:spcPct val="1000"/>
        </a:spcBef>
        <a:spcAft>
          <a:spcPts val="600"/>
        </a:spcAft>
        <a:buFont typeface="Arial" panose="020B0604020202020204" pitchFamily="34" charset="0"/>
        <a:buChar char="●"/>
        <a:defRPr sz="2520" u="none" strike="noStrike" kern="1200" cap="none" spc="150" normalizeH="0" baseline="0">
          <a:solidFill>
            <a:schemeClr val="tx1">
              <a:lumMod val="65000"/>
              <a:lumOff val="35000"/>
            </a:schemeClr>
          </a:solidFill>
          <a:uFillTx/>
          <a:latin typeface="+mn-lt"/>
          <a:ea typeface="+mn-ea"/>
          <a:cs typeface="+mn-cs"/>
        </a:defRPr>
      </a:lvl3pPr>
      <a:lvl4pPr marL="2520315" indent="-360045" algn="l" defTabSz="1440180" rtl="0" eaLnBrk="1" fontAlgn="auto" latinLnBrk="0" hangingPunct="1">
        <a:lnSpc>
          <a:spcPct val="120000"/>
        </a:lnSpc>
        <a:spcBef>
          <a:spcPct val="1000"/>
        </a:spcBef>
        <a:spcAft>
          <a:spcPts val="300"/>
        </a:spcAft>
        <a:buFont typeface="Wingdings" panose="05000000000000000000" charset="0"/>
        <a:buChar char=""/>
        <a:defRPr sz="2205" u="none" strike="noStrike" kern="1200" cap="none" spc="150" normalizeH="0" baseline="0">
          <a:solidFill>
            <a:schemeClr val="tx1">
              <a:lumMod val="65000"/>
              <a:lumOff val="35000"/>
            </a:schemeClr>
          </a:solidFill>
          <a:uFillTx/>
          <a:latin typeface="+mn-lt"/>
          <a:ea typeface="+mn-ea"/>
          <a:cs typeface="+mn-cs"/>
        </a:defRPr>
      </a:lvl4pPr>
      <a:lvl5pPr marL="3239770" indent="-360045" algn="l" defTabSz="1440180" rtl="0" eaLnBrk="1" fontAlgn="auto" latinLnBrk="0" hangingPunct="1">
        <a:lnSpc>
          <a:spcPct val="120000"/>
        </a:lnSpc>
        <a:spcBef>
          <a:spcPct val="1000"/>
        </a:spcBef>
        <a:spcAft>
          <a:spcPts val="300"/>
        </a:spcAft>
        <a:buFont typeface="Arial" panose="020B0604020202020204" pitchFamily="34" charset="0"/>
        <a:buChar char="•"/>
        <a:defRPr sz="2205" u="none" strike="noStrike" kern="1200" cap="none" spc="150" normalizeH="0" baseline="0">
          <a:solidFill>
            <a:schemeClr val="tx1">
              <a:lumMod val="65000"/>
              <a:lumOff val="35000"/>
            </a:schemeClr>
          </a:solidFill>
          <a:uFillTx/>
          <a:latin typeface="+mn-lt"/>
          <a:ea typeface="+mn-ea"/>
          <a:cs typeface="+mn-cs"/>
        </a:defRPr>
      </a:lvl5pPr>
      <a:lvl6pPr marL="3959860" indent="-360045" algn="l" defTabSz="1440180" rtl="0" eaLnBrk="1" latinLnBrk="0" hangingPunct="1">
        <a:lnSpc>
          <a:spcPct val="90000"/>
        </a:lnSpc>
        <a:spcBef>
          <a:spcPts val="790"/>
        </a:spcBef>
        <a:buFont typeface="Arial" panose="020B0604020202020204" pitchFamily="34" charset="0"/>
        <a:buChar char="•"/>
        <a:defRPr sz="2835" kern="1200">
          <a:solidFill>
            <a:schemeClr val="tx1"/>
          </a:solidFill>
          <a:latin typeface="+mn-lt"/>
          <a:ea typeface="+mn-ea"/>
          <a:cs typeface="+mn-cs"/>
        </a:defRPr>
      </a:lvl6pPr>
      <a:lvl7pPr marL="4679950" indent="-360045" algn="l" defTabSz="1440180" rtl="0" eaLnBrk="1" latinLnBrk="0" hangingPunct="1">
        <a:lnSpc>
          <a:spcPct val="90000"/>
        </a:lnSpc>
        <a:spcBef>
          <a:spcPts val="790"/>
        </a:spcBef>
        <a:buFont typeface="Arial" panose="020B0604020202020204" pitchFamily="34" charset="0"/>
        <a:buChar char="•"/>
        <a:defRPr sz="2835" kern="1200">
          <a:solidFill>
            <a:schemeClr val="tx1"/>
          </a:solidFill>
          <a:latin typeface="+mn-lt"/>
          <a:ea typeface="+mn-ea"/>
          <a:cs typeface="+mn-cs"/>
        </a:defRPr>
      </a:lvl7pPr>
      <a:lvl8pPr marL="5400040" indent="-360045" algn="l" defTabSz="1440180" rtl="0" eaLnBrk="1" latinLnBrk="0" hangingPunct="1">
        <a:lnSpc>
          <a:spcPct val="90000"/>
        </a:lnSpc>
        <a:spcBef>
          <a:spcPts val="790"/>
        </a:spcBef>
        <a:buFont typeface="Arial" panose="020B0604020202020204" pitchFamily="34" charset="0"/>
        <a:buChar char="•"/>
        <a:defRPr sz="2835" kern="1200">
          <a:solidFill>
            <a:schemeClr val="tx1"/>
          </a:solidFill>
          <a:latin typeface="+mn-lt"/>
          <a:ea typeface="+mn-ea"/>
          <a:cs typeface="+mn-cs"/>
        </a:defRPr>
      </a:lvl8pPr>
      <a:lvl9pPr marL="6120130" indent="-360045" algn="l" defTabSz="1440180" rtl="0" eaLnBrk="1" latinLnBrk="0" hangingPunct="1">
        <a:lnSpc>
          <a:spcPct val="90000"/>
        </a:lnSpc>
        <a:spcBef>
          <a:spcPts val="790"/>
        </a:spcBef>
        <a:buFont typeface="Arial" panose="020B0604020202020204" pitchFamily="34" charset="0"/>
        <a:buChar char="•"/>
        <a:defRPr sz="2835" kern="1200">
          <a:solidFill>
            <a:schemeClr val="tx1"/>
          </a:solidFill>
          <a:latin typeface="+mn-lt"/>
          <a:ea typeface="+mn-ea"/>
          <a:cs typeface="+mn-cs"/>
        </a:defRPr>
      </a:lvl9pPr>
    </p:bodyStyle>
    <p:otherStyle>
      <a:defPPr>
        <a:defRPr lang="zh-CN"/>
      </a:defPPr>
      <a:lvl1pPr marL="0" algn="l" defTabSz="1440180" rtl="0" eaLnBrk="1" latinLnBrk="0" hangingPunct="1">
        <a:defRPr sz="2835" kern="1200">
          <a:solidFill>
            <a:schemeClr val="tx1"/>
          </a:solidFill>
          <a:latin typeface="+mn-lt"/>
          <a:ea typeface="+mn-ea"/>
          <a:cs typeface="+mn-cs"/>
        </a:defRPr>
      </a:lvl1pPr>
      <a:lvl2pPr marL="720090" algn="l" defTabSz="1440180" rtl="0" eaLnBrk="1" latinLnBrk="0" hangingPunct="1">
        <a:defRPr sz="2835" kern="1200">
          <a:solidFill>
            <a:schemeClr val="tx1"/>
          </a:solidFill>
          <a:latin typeface="+mn-lt"/>
          <a:ea typeface="+mn-ea"/>
          <a:cs typeface="+mn-cs"/>
        </a:defRPr>
      </a:lvl2pPr>
      <a:lvl3pPr marL="1440180" algn="l" defTabSz="1440180" rtl="0" eaLnBrk="1" latinLnBrk="0" hangingPunct="1">
        <a:defRPr sz="2835" kern="1200">
          <a:solidFill>
            <a:schemeClr val="tx1"/>
          </a:solidFill>
          <a:latin typeface="+mn-lt"/>
          <a:ea typeface="+mn-ea"/>
          <a:cs typeface="+mn-cs"/>
        </a:defRPr>
      </a:lvl3pPr>
      <a:lvl4pPr marL="2160270" algn="l" defTabSz="1440180" rtl="0" eaLnBrk="1" latinLnBrk="0" hangingPunct="1">
        <a:defRPr sz="2835" kern="1200">
          <a:solidFill>
            <a:schemeClr val="tx1"/>
          </a:solidFill>
          <a:latin typeface="+mn-lt"/>
          <a:ea typeface="+mn-ea"/>
          <a:cs typeface="+mn-cs"/>
        </a:defRPr>
      </a:lvl4pPr>
      <a:lvl5pPr marL="2879725" algn="l" defTabSz="1440180" rtl="0" eaLnBrk="1" latinLnBrk="0" hangingPunct="1">
        <a:defRPr sz="2835" kern="1200">
          <a:solidFill>
            <a:schemeClr val="tx1"/>
          </a:solidFill>
          <a:latin typeface="+mn-lt"/>
          <a:ea typeface="+mn-ea"/>
          <a:cs typeface="+mn-cs"/>
        </a:defRPr>
      </a:lvl5pPr>
      <a:lvl6pPr marL="3599815" algn="l" defTabSz="1440180" rtl="0" eaLnBrk="1" latinLnBrk="0" hangingPunct="1">
        <a:defRPr sz="2835" kern="1200">
          <a:solidFill>
            <a:schemeClr val="tx1"/>
          </a:solidFill>
          <a:latin typeface="+mn-lt"/>
          <a:ea typeface="+mn-ea"/>
          <a:cs typeface="+mn-cs"/>
        </a:defRPr>
      </a:lvl6pPr>
      <a:lvl7pPr marL="4319905" algn="l" defTabSz="1440180" rtl="0" eaLnBrk="1" latinLnBrk="0" hangingPunct="1">
        <a:defRPr sz="2835" kern="1200">
          <a:solidFill>
            <a:schemeClr val="tx1"/>
          </a:solidFill>
          <a:latin typeface="+mn-lt"/>
          <a:ea typeface="+mn-ea"/>
          <a:cs typeface="+mn-cs"/>
        </a:defRPr>
      </a:lvl7pPr>
      <a:lvl8pPr marL="5039995" algn="l" defTabSz="1440180" rtl="0" eaLnBrk="1" latinLnBrk="0" hangingPunct="1">
        <a:defRPr sz="2835" kern="1200">
          <a:solidFill>
            <a:schemeClr val="tx1"/>
          </a:solidFill>
          <a:latin typeface="+mn-lt"/>
          <a:ea typeface="+mn-ea"/>
          <a:cs typeface="+mn-cs"/>
        </a:defRPr>
      </a:lvl8pPr>
      <a:lvl9pPr marL="5760085" algn="l" defTabSz="1440180" rtl="0" eaLnBrk="1" latinLnBrk="0" hangingPunct="1">
        <a:defRPr sz="283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tags" Target="../tags/tag64.xml"/><Relationship Id="rId6" Type="http://schemas.microsoft.com/office/2007/relationships/hdphoto" Target="../media/hdphoto1.wdp"/><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C391F52F-C482-4454-864B-27C816A29C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410" y="17012357"/>
            <a:ext cx="6678900" cy="3071282"/>
          </a:xfrm>
          <a:prstGeom prst="rect">
            <a:avLst/>
          </a:prstGeom>
        </p:spPr>
      </p:pic>
      <p:grpSp>
        <p:nvGrpSpPr>
          <p:cNvPr id="22" name="组合 21">
            <a:extLst>
              <a:ext uri="{FF2B5EF4-FFF2-40B4-BE49-F238E27FC236}">
                <a16:creationId xmlns:a16="http://schemas.microsoft.com/office/drawing/2014/main" id="{26BDA176-3125-4F2D-B391-95AE55C57A3A}"/>
              </a:ext>
            </a:extLst>
          </p:cNvPr>
          <p:cNvGrpSpPr/>
          <p:nvPr/>
        </p:nvGrpSpPr>
        <p:grpSpPr>
          <a:xfrm>
            <a:off x="7339965" y="17792081"/>
            <a:ext cx="6845935" cy="3105012"/>
            <a:chOff x="7433785" y="15756928"/>
            <a:chExt cx="6845935" cy="3105012"/>
          </a:xfrm>
        </p:grpSpPr>
        <p:pic>
          <p:nvPicPr>
            <p:cNvPr id="17" name="图片 16">
              <a:extLst>
                <a:ext uri="{FF2B5EF4-FFF2-40B4-BE49-F238E27FC236}">
                  <a16:creationId xmlns:a16="http://schemas.microsoft.com/office/drawing/2014/main" id="{6901CADA-8D68-482B-BB74-49F6C23E4F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33785" y="15756928"/>
              <a:ext cx="6845935" cy="2749986"/>
            </a:xfrm>
            <a:prstGeom prst="rect">
              <a:avLst/>
            </a:prstGeom>
          </p:spPr>
        </p:pic>
        <p:sp>
          <p:nvSpPr>
            <p:cNvPr id="33" name="文本框 32">
              <a:extLst>
                <a:ext uri="{FF2B5EF4-FFF2-40B4-BE49-F238E27FC236}">
                  <a16:creationId xmlns:a16="http://schemas.microsoft.com/office/drawing/2014/main" id="{00BF7E83-9377-46BB-8127-6A05AB8B5414}"/>
                </a:ext>
              </a:extLst>
            </p:cNvPr>
            <p:cNvSpPr txBox="1"/>
            <p:nvPr/>
          </p:nvSpPr>
          <p:spPr>
            <a:xfrm>
              <a:off x="8134101" y="18523386"/>
              <a:ext cx="5622947" cy="338554"/>
            </a:xfrm>
            <a:prstGeom prst="rect">
              <a:avLst/>
            </a:prstGeom>
            <a:noFill/>
          </p:spPr>
          <p:txBody>
            <a:bodyPr wrap="square" rtlCol="0">
              <a:spAutoFit/>
            </a:bodyPr>
            <a:lstStyle>
              <a:defPPr>
                <a:defRPr lang="zh-CN"/>
              </a:defPPr>
              <a:lvl1pPr>
                <a:defRPr>
                  <a:latin typeface="+mn-ea"/>
                </a:defRPr>
              </a:lvl1pPr>
            </a:lstStyle>
            <a:p>
              <a:pPr algn="ctr"/>
              <a:r>
                <a:rPr lang="en-US" altLang="zh-CN" sz="1600" b="1" dirty="0"/>
                <a:t>Ext. Evaluation</a:t>
              </a:r>
              <a:r>
                <a:rPr lang="en-US" altLang="zh-CN" sz="1600" dirty="0"/>
                <a:t>: </a:t>
              </a:r>
              <a:r>
                <a:rPr lang="en-US" altLang="zh-CN" sz="1600" dirty="0" err="1"/>
                <a:t>CPsyCounX</a:t>
              </a:r>
              <a:r>
                <a:rPr lang="en-US" altLang="zh-CN" sz="1600" dirty="0"/>
                <a:t> V.S other baselines</a:t>
              </a:r>
              <a:endParaRPr lang="zh-CN" altLang="en-US" sz="1600" dirty="0"/>
            </a:p>
          </p:txBody>
        </p:sp>
      </p:grpSp>
      <p:sp>
        <p:nvSpPr>
          <p:cNvPr id="125" name="矩形 124"/>
          <p:cNvSpPr/>
          <p:nvPr/>
        </p:nvSpPr>
        <p:spPr>
          <a:xfrm>
            <a:off x="7185659" y="9315049"/>
            <a:ext cx="7077394" cy="11660311"/>
          </a:xfrm>
          <a:prstGeom prst="rect">
            <a:avLst/>
          </a:prstGeom>
          <a:ln w="6350">
            <a:prstDash val="sysDot"/>
          </a:ln>
        </p:spPr>
        <p:style>
          <a:lnRef idx="2">
            <a:schemeClr val="accent1"/>
          </a:lnRef>
          <a:fillRef idx="0">
            <a:srgbClr val="FFFFFF"/>
          </a:fillRef>
          <a:effectRef idx="0">
            <a:srgbClr val="FFFFFF"/>
          </a:effectRef>
          <a:fontRef idx="minor">
            <a:schemeClr val="tx1"/>
          </a:fontRef>
        </p:style>
        <p:txBody>
          <a:bodyPr rtlCol="0" anchor="ctr"/>
          <a:lstStyle/>
          <a:p>
            <a:pPr algn="ctr"/>
            <a:endParaRPr lang="zh-CN" altLang="en-US"/>
          </a:p>
        </p:txBody>
      </p:sp>
      <p:pic>
        <p:nvPicPr>
          <p:cNvPr id="8" name="Picture 3"/>
          <p:cNvPicPr>
            <a:picLocks noChangeAspect="1"/>
          </p:cNvPicPr>
          <p:nvPr/>
        </p:nvPicPr>
        <p:blipFill>
          <a:blip r:embed="rId5" cstate="print">
            <a:duotone>
              <a:schemeClr val="accent6">
                <a:shade val="45000"/>
                <a:satMod val="135000"/>
              </a:schemeClr>
              <a:prstClr val="white"/>
            </a:duotone>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rcRect r="65005" b="62963"/>
          <a:stretch>
            <a:fillRect/>
          </a:stretch>
        </p:blipFill>
        <p:spPr>
          <a:xfrm>
            <a:off x="0" y="-1"/>
            <a:ext cx="14399895" cy="2968625"/>
          </a:xfrm>
          <a:prstGeom prst="rect">
            <a:avLst/>
          </a:prstGeom>
          <a:solidFill>
            <a:srgbClr val="ED1C24"/>
          </a:solidFill>
          <a:ln>
            <a:solidFill>
              <a:schemeClr val="bg1"/>
            </a:solidFill>
          </a:ln>
        </p:spPr>
      </p:pic>
      <p:sp>
        <p:nvSpPr>
          <p:cNvPr id="6" name="文本框 5"/>
          <p:cNvSpPr txBox="1"/>
          <p:nvPr/>
        </p:nvSpPr>
        <p:spPr>
          <a:xfrm>
            <a:off x="1883728" y="249871"/>
            <a:ext cx="10302240" cy="2423795"/>
          </a:xfrm>
          <a:prstGeom prst="rect">
            <a:avLst/>
          </a:prstGeom>
          <a:noFill/>
        </p:spPr>
        <p:txBody>
          <a:bodyPr wrap="square" rtlCol="0" anchor="t">
            <a:noAutofit/>
          </a:bodyPr>
          <a:lstStyle/>
          <a:p>
            <a:pPr algn="ctr"/>
            <a:r>
              <a:rPr lang="en-US" altLang="zh-CN" sz="2700" b="1" dirty="0" err="1">
                <a:solidFill>
                  <a:schemeClr val="bg1"/>
                </a:solidFill>
                <a:latin typeface="Times New Roman" panose="02020603050405020304" charset="0"/>
                <a:cs typeface="Times New Roman" panose="02020603050405020304" charset="0"/>
              </a:rPr>
              <a:t>CPsyCoun</a:t>
            </a:r>
            <a:r>
              <a:rPr lang="en-US" altLang="zh-CN" sz="2700" b="1" dirty="0">
                <a:solidFill>
                  <a:schemeClr val="bg1"/>
                </a:solidFill>
                <a:latin typeface="Times New Roman" panose="02020603050405020304" charset="0"/>
                <a:cs typeface="Times New Roman" panose="02020603050405020304" charset="0"/>
              </a:rPr>
              <a:t>: A Report-based Multi-turn Dialogue Reconstruction </a:t>
            </a:r>
          </a:p>
          <a:p>
            <a:pPr algn="ctr"/>
            <a:r>
              <a:rPr lang="en-US" altLang="zh-CN" sz="2700" b="1" i="1" dirty="0">
                <a:solidFill>
                  <a:schemeClr val="bg1"/>
                </a:solidFill>
                <a:latin typeface="Times New Roman" panose="02020603050405020304" charset="0"/>
                <a:cs typeface="Times New Roman" panose="02020603050405020304" charset="0"/>
              </a:rPr>
              <a:t>AND</a:t>
            </a:r>
          </a:p>
          <a:p>
            <a:pPr algn="ctr"/>
            <a:r>
              <a:rPr lang="en-US" altLang="zh-CN" sz="2700" b="1" dirty="0">
                <a:solidFill>
                  <a:schemeClr val="bg1"/>
                </a:solidFill>
                <a:latin typeface="Times New Roman" panose="02020603050405020304" charset="0"/>
                <a:cs typeface="Times New Roman" panose="02020603050405020304" charset="0"/>
              </a:rPr>
              <a:t>Evaluation Framework for Chinese Psychological Counseling</a:t>
            </a:r>
            <a:endParaRPr lang="zh-CN" altLang="en-US" sz="2700" b="1" dirty="0">
              <a:solidFill>
                <a:schemeClr val="bg1"/>
              </a:solidFill>
              <a:latin typeface="Times New Roman" panose="02020603050405020304" charset="0"/>
              <a:cs typeface="Times New Roman" panose="02020603050405020304" charset="0"/>
            </a:endParaRPr>
          </a:p>
        </p:txBody>
      </p:sp>
      <p:sp>
        <p:nvSpPr>
          <p:cNvPr id="21" name="文本框 20"/>
          <p:cNvSpPr txBox="1"/>
          <p:nvPr/>
        </p:nvSpPr>
        <p:spPr>
          <a:xfrm>
            <a:off x="535940" y="3004911"/>
            <a:ext cx="13362940" cy="2185214"/>
          </a:xfrm>
          <a:prstGeom prst="rect">
            <a:avLst/>
          </a:prstGeom>
          <a:noFill/>
        </p:spPr>
        <p:txBody>
          <a:bodyPr wrap="square" rtlCol="0" anchor="t">
            <a:spAutoFit/>
          </a:bodyPr>
          <a:lstStyle/>
          <a:p>
            <a:pPr algn="just"/>
            <a:r>
              <a:rPr lang="en-US" altLang="zh-CN" sz="2400" b="1" dirty="0">
                <a:solidFill>
                  <a:schemeClr val="accent1">
                    <a:lumMod val="75000"/>
                  </a:schemeClr>
                </a:solidFill>
              </a:rPr>
              <a:t>Introduction</a:t>
            </a:r>
            <a:endParaRPr lang="zh-CN" altLang="en-US" sz="2400" b="1" dirty="0">
              <a:solidFill>
                <a:schemeClr val="accent1">
                  <a:lumMod val="75000"/>
                </a:schemeClr>
              </a:solidFill>
            </a:endParaRPr>
          </a:p>
          <a:p>
            <a:pPr algn="just"/>
            <a:r>
              <a:rPr lang="en-US" sz="1400" dirty="0">
                <a:latin typeface="微软雅黑" panose="020B0503020204020204" pitchFamily="34" charset="-122"/>
                <a:ea typeface="微软雅黑" panose="020B0503020204020204" pitchFamily="34" charset="-122"/>
              </a:rPr>
              <a:t>Using large language models (LLMs) to assist psychological counseling is a significant but challenging task at present. Attempts have been made on improving empathetic conversations or acting as effective assistants in the treatment with LLMs. However, the existing datasets lack consulting knowledge, resulting in LLMs lacking professional consulting competence. Moreover, how to automatically evaluate multi-turn dialogues within the counseling process remains an understudied area. To bridge the gap, we propose </a:t>
            </a:r>
            <a:r>
              <a:rPr lang="en-US" sz="1400" dirty="0" err="1">
                <a:latin typeface="微软雅黑" panose="020B0503020204020204" pitchFamily="34" charset="-122"/>
                <a:ea typeface="微软雅黑" panose="020B0503020204020204" pitchFamily="34" charset="-122"/>
              </a:rPr>
              <a:t>CPsyCoun</a:t>
            </a:r>
            <a:r>
              <a:rPr lang="en-US" sz="1400" dirty="0">
                <a:latin typeface="微软雅黑" panose="020B0503020204020204" pitchFamily="34" charset="-122"/>
                <a:ea typeface="微软雅黑" panose="020B0503020204020204" pitchFamily="34" charset="-122"/>
              </a:rPr>
              <a:t>, a report-based multi-turn dialogue reconstruction and evaluation framework for Chinese psychological counseling. To fully exploit psychological counseling reports, a two-phase approach is devised to construct high-quality dialogues while a comprehensive evaluation benchmark is developed for the effective automatic evaluation of multi-turn psychological consultations. Competitive experimental results demonstrate the effectiveness of our proposed framework in psychological counseling. </a:t>
            </a:r>
          </a:p>
          <a:p>
            <a:pPr algn="just"/>
            <a:r>
              <a:rPr lang="en-US" sz="1400" dirty="0">
                <a:latin typeface="微软雅黑" panose="020B0503020204020204" pitchFamily="34" charset="-122"/>
                <a:ea typeface="微软雅黑" panose="020B0503020204020204" pitchFamily="34" charset="-122"/>
              </a:rPr>
              <a:t>We open-source the datasets and model for future research at </a:t>
            </a:r>
            <a:r>
              <a:rPr lang="en-US" sz="1400" b="1" i="1" dirty="0">
                <a:latin typeface="微软雅黑" panose="020B0503020204020204" pitchFamily="34" charset="-122"/>
                <a:ea typeface="微软雅黑" panose="020B0503020204020204" pitchFamily="34" charset="-122"/>
              </a:rPr>
              <a:t>https://github.com/CAS-SIAT-XinHai/CPsyCoun</a:t>
            </a:r>
            <a:r>
              <a:rPr lang="en-US" sz="1400" dirty="0">
                <a:latin typeface="微软雅黑" panose="020B0503020204020204" pitchFamily="34" charset="-122"/>
                <a:ea typeface="微软雅黑" panose="020B0503020204020204" pitchFamily="34" charset="-122"/>
              </a:rPr>
              <a:t>.</a:t>
            </a:r>
          </a:p>
        </p:txBody>
      </p:sp>
      <p:sp>
        <p:nvSpPr>
          <p:cNvPr id="5" name="文本框 4"/>
          <p:cNvSpPr txBox="1"/>
          <p:nvPr/>
        </p:nvSpPr>
        <p:spPr>
          <a:xfrm>
            <a:off x="2905125" y="1685925"/>
            <a:ext cx="8422005" cy="1155700"/>
          </a:xfrm>
          <a:prstGeom prst="rect">
            <a:avLst/>
          </a:prstGeom>
          <a:noFill/>
        </p:spPr>
        <p:txBody>
          <a:bodyPr wrap="square" rtlCol="0" anchor="t">
            <a:noAutofit/>
          </a:bodyPr>
          <a:lstStyle/>
          <a:p>
            <a:pPr algn="ctr"/>
            <a:r>
              <a:rPr lang="en-US" altLang="zh-CN" b="1" dirty="0" err="1">
                <a:solidFill>
                  <a:schemeClr val="bg1"/>
                </a:solidFill>
                <a:latin typeface="+mj-ea"/>
                <a:ea typeface="+mj-ea"/>
                <a:cs typeface="Arial" panose="020B0604020202020204" pitchFamily="34" charset="0"/>
              </a:rPr>
              <a:t>Chenhao</a:t>
            </a:r>
            <a:r>
              <a:rPr lang="en-US" altLang="zh-CN" b="1" dirty="0">
                <a:solidFill>
                  <a:schemeClr val="bg1"/>
                </a:solidFill>
                <a:latin typeface="+mj-ea"/>
                <a:ea typeface="+mj-ea"/>
                <a:cs typeface="Arial" panose="020B0604020202020204" pitchFamily="34" charset="0"/>
              </a:rPr>
              <a:t> Zhang, </a:t>
            </a:r>
            <a:r>
              <a:rPr lang="en-US" altLang="zh-CN" b="1" dirty="0" err="1">
                <a:solidFill>
                  <a:schemeClr val="bg1"/>
                </a:solidFill>
                <a:latin typeface="+mj-ea"/>
                <a:ea typeface="+mj-ea"/>
                <a:cs typeface="Arial" panose="020B0604020202020204" pitchFamily="34" charset="0"/>
              </a:rPr>
              <a:t>Renhao</a:t>
            </a:r>
            <a:r>
              <a:rPr lang="en-US" altLang="zh-CN" b="1" dirty="0">
                <a:solidFill>
                  <a:schemeClr val="bg1"/>
                </a:solidFill>
                <a:latin typeface="+mj-ea"/>
                <a:ea typeface="+mj-ea"/>
                <a:cs typeface="Arial" panose="020B0604020202020204" pitchFamily="34" charset="0"/>
              </a:rPr>
              <a:t> Li, </a:t>
            </a:r>
            <a:r>
              <a:rPr lang="en-US" altLang="zh-CN" b="1" dirty="0" err="1">
                <a:solidFill>
                  <a:schemeClr val="bg1"/>
                </a:solidFill>
                <a:latin typeface="+mj-ea"/>
                <a:ea typeface="+mj-ea"/>
                <a:cs typeface="Arial" panose="020B0604020202020204" pitchFamily="34" charset="0"/>
              </a:rPr>
              <a:t>Minghuan</a:t>
            </a:r>
            <a:r>
              <a:rPr lang="en-US" altLang="zh-CN" b="1" dirty="0">
                <a:solidFill>
                  <a:schemeClr val="bg1"/>
                </a:solidFill>
                <a:latin typeface="+mj-ea"/>
                <a:ea typeface="+mj-ea"/>
                <a:cs typeface="Arial" panose="020B0604020202020204" pitchFamily="34" charset="0"/>
              </a:rPr>
              <a:t> Tan, Min Yang, </a:t>
            </a:r>
            <a:r>
              <a:rPr lang="en-US" altLang="zh-CN" b="1" dirty="0" err="1">
                <a:solidFill>
                  <a:schemeClr val="bg1"/>
                </a:solidFill>
                <a:latin typeface="+mj-ea"/>
                <a:ea typeface="+mj-ea"/>
                <a:cs typeface="Arial" panose="020B0604020202020204" pitchFamily="34" charset="0"/>
              </a:rPr>
              <a:t>Jingwei</a:t>
            </a:r>
            <a:r>
              <a:rPr lang="en-US" altLang="zh-CN" b="1" dirty="0">
                <a:solidFill>
                  <a:schemeClr val="bg1"/>
                </a:solidFill>
                <a:latin typeface="+mj-ea"/>
                <a:ea typeface="+mj-ea"/>
                <a:cs typeface="Arial" panose="020B0604020202020204" pitchFamily="34" charset="0"/>
              </a:rPr>
              <a:t> Zhu</a:t>
            </a:r>
          </a:p>
          <a:p>
            <a:pPr algn="ctr"/>
            <a:r>
              <a:rPr lang="en-US" altLang="zh-CN" b="1" dirty="0">
                <a:solidFill>
                  <a:schemeClr val="bg1"/>
                </a:solidFill>
                <a:latin typeface="+mj-ea"/>
                <a:ea typeface="+mj-ea"/>
                <a:cs typeface="Arial" panose="020B0604020202020204" pitchFamily="34" charset="0"/>
              </a:rPr>
              <a:t>Di Yang, </a:t>
            </a:r>
            <a:r>
              <a:rPr lang="en-US" altLang="zh-CN" b="1" dirty="0" err="1">
                <a:solidFill>
                  <a:schemeClr val="bg1"/>
                </a:solidFill>
                <a:latin typeface="+mj-ea"/>
                <a:ea typeface="+mj-ea"/>
                <a:cs typeface="Arial" panose="020B0604020202020204" pitchFamily="34" charset="0"/>
              </a:rPr>
              <a:t>Jiahao</a:t>
            </a:r>
            <a:r>
              <a:rPr lang="en-US" altLang="zh-CN" b="1" dirty="0">
                <a:solidFill>
                  <a:schemeClr val="bg1"/>
                </a:solidFill>
                <a:latin typeface="+mj-ea"/>
                <a:ea typeface="+mj-ea"/>
                <a:cs typeface="Arial" panose="020B0604020202020204" pitchFamily="34" charset="0"/>
              </a:rPr>
              <a:t> Zhao, </a:t>
            </a:r>
            <a:r>
              <a:rPr lang="en-US" altLang="zh-CN" b="1" dirty="0" err="1">
                <a:solidFill>
                  <a:schemeClr val="bg1"/>
                </a:solidFill>
                <a:latin typeface="+mj-ea"/>
                <a:ea typeface="+mj-ea"/>
                <a:cs typeface="Arial" panose="020B0604020202020204" pitchFamily="34" charset="0"/>
              </a:rPr>
              <a:t>Guancheng</a:t>
            </a:r>
            <a:r>
              <a:rPr lang="en-US" altLang="zh-CN" b="1" dirty="0">
                <a:solidFill>
                  <a:schemeClr val="bg1"/>
                </a:solidFill>
                <a:latin typeface="+mj-ea"/>
                <a:ea typeface="+mj-ea"/>
                <a:cs typeface="Arial" panose="020B0604020202020204" pitchFamily="34" charset="0"/>
              </a:rPr>
              <a:t> Ye, </a:t>
            </a:r>
            <a:r>
              <a:rPr lang="en-US" altLang="zh-CN" b="1" dirty="0" err="1">
                <a:solidFill>
                  <a:schemeClr val="bg1"/>
                </a:solidFill>
                <a:latin typeface="+mj-ea"/>
                <a:ea typeface="+mj-ea"/>
                <a:cs typeface="Arial" panose="020B0604020202020204" pitchFamily="34" charset="0"/>
              </a:rPr>
              <a:t>Chengming</a:t>
            </a:r>
            <a:r>
              <a:rPr lang="en-US" altLang="zh-CN" b="1" dirty="0">
                <a:solidFill>
                  <a:schemeClr val="bg1"/>
                </a:solidFill>
                <a:latin typeface="+mj-ea"/>
                <a:ea typeface="+mj-ea"/>
                <a:cs typeface="Arial" panose="020B0604020202020204" pitchFamily="34" charset="0"/>
              </a:rPr>
              <a:t> Li, </a:t>
            </a:r>
            <a:r>
              <a:rPr lang="en-US" altLang="zh-CN" b="1" dirty="0" err="1">
                <a:solidFill>
                  <a:schemeClr val="bg1"/>
                </a:solidFill>
                <a:latin typeface="+mj-ea"/>
                <a:ea typeface="+mj-ea"/>
                <a:cs typeface="Arial" panose="020B0604020202020204" pitchFamily="34" charset="0"/>
              </a:rPr>
              <a:t>Xiping</a:t>
            </a:r>
            <a:r>
              <a:rPr lang="en-US" altLang="zh-CN" b="1" dirty="0">
                <a:solidFill>
                  <a:schemeClr val="bg1"/>
                </a:solidFill>
                <a:latin typeface="+mj-ea"/>
                <a:ea typeface="+mj-ea"/>
                <a:cs typeface="Arial" panose="020B0604020202020204" pitchFamily="34" charset="0"/>
              </a:rPr>
              <a:t> Hu</a:t>
            </a:r>
          </a:p>
          <a:p>
            <a:pPr algn="ctr"/>
            <a:endParaRPr lang="en-US" altLang="zh-CN" b="1" dirty="0">
              <a:solidFill>
                <a:schemeClr val="bg1"/>
              </a:solidFill>
              <a:latin typeface="+mj-ea"/>
              <a:ea typeface="+mj-ea"/>
              <a:cs typeface="Arial" panose="020B0604020202020204" pitchFamily="34" charset="0"/>
            </a:endParaRPr>
          </a:p>
        </p:txBody>
      </p:sp>
      <p:sp>
        <p:nvSpPr>
          <p:cNvPr id="7" name="文本框 6"/>
          <p:cNvSpPr txBox="1"/>
          <p:nvPr/>
        </p:nvSpPr>
        <p:spPr>
          <a:xfrm>
            <a:off x="2873851" y="2346197"/>
            <a:ext cx="8422005" cy="685800"/>
          </a:xfrm>
          <a:prstGeom prst="rect">
            <a:avLst/>
          </a:prstGeom>
          <a:noFill/>
        </p:spPr>
        <p:txBody>
          <a:bodyPr wrap="square" rtlCol="0" anchor="t">
            <a:noAutofit/>
          </a:bodyPr>
          <a:lstStyle/>
          <a:p>
            <a:pPr algn="ctr"/>
            <a:r>
              <a:rPr lang="en-US" altLang="zh-CN" sz="1600" b="1" dirty="0">
                <a:solidFill>
                  <a:schemeClr val="bg1"/>
                </a:solidFill>
                <a:latin typeface="Times New Roman" panose="02020603050405020304" charset="0"/>
                <a:cs typeface="Times New Roman" panose="02020603050405020304" charset="0"/>
              </a:rPr>
              <a:t>Huazhong University of Science and Technology </a:t>
            </a:r>
          </a:p>
          <a:p>
            <a:pPr algn="ctr"/>
            <a:r>
              <a:rPr lang="en-US" altLang="zh-CN" sz="1600" b="1" dirty="0">
                <a:solidFill>
                  <a:schemeClr val="bg1"/>
                </a:solidFill>
                <a:latin typeface="Times New Roman" panose="02020603050405020304" charset="0"/>
                <a:cs typeface="Times New Roman" panose="02020603050405020304" charset="0"/>
              </a:rPr>
              <a:t>Shenzhen Institute of Advanced Technology, CAS</a:t>
            </a:r>
          </a:p>
        </p:txBody>
      </p:sp>
      <p:cxnSp>
        <p:nvCxnSpPr>
          <p:cNvPr id="46" name="Straight Connector 8"/>
          <p:cNvCxnSpPr>
            <a:cxnSpLocks/>
          </p:cNvCxnSpPr>
          <p:nvPr/>
        </p:nvCxnSpPr>
        <p:spPr bwMode="auto">
          <a:xfrm>
            <a:off x="343925" y="5251493"/>
            <a:ext cx="13848080" cy="1"/>
          </a:xfrm>
          <a:prstGeom prst="line">
            <a:avLst/>
          </a:prstGeom>
          <a:noFill/>
          <a:ln w="25400" cap="flat" cmpd="sng" algn="ctr">
            <a:solidFill>
              <a:schemeClr val="tx1"/>
            </a:solidFill>
            <a:prstDash val="dash"/>
            <a:round/>
            <a:headEnd type="none" w="med" len="med"/>
            <a:tailEnd type="none" w="med" len="med"/>
          </a:ln>
          <a:effectLst/>
        </p:spPr>
      </p:cxnSp>
      <p:sp>
        <p:nvSpPr>
          <p:cNvPr id="126" name="文本框 125"/>
          <p:cNvSpPr txBox="1"/>
          <p:nvPr/>
        </p:nvSpPr>
        <p:spPr>
          <a:xfrm>
            <a:off x="7330700" y="5316534"/>
            <a:ext cx="6784470" cy="338554"/>
          </a:xfrm>
          <a:prstGeom prst="rect">
            <a:avLst/>
          </a:prstGeom>
          <a:noFill/>
        </p:spPr>
        <p:txBody>
          <a:bodyPr wrap="square" rtlCol="0">
            <a:spAutoFit/>
          </a:bodyPr>
          <a:lstStyle/>
          <a:p>
            <a:r>
              <a:rPr lang="en-US" altLang="zh-CN" sz="1600" b="1" u="sng" dirty="0">
                <a:latin typeface="微软雅黑" panose="020B0503020204020204" charset="-122"/>
                <a:ea typeface="微软雅黑" panose="020B0503020204020204" charset="-122"/>
              </a:rPr>
              <a:t>Main contributions: </a:t>
            </a:r>
          </a:p>
        </p:txBody>
      </p:sp>
      <p:sp>
        <p:nvSpPr>
          <p:cNvPr id="128" name="矩形 127"/>
          <p:cNvSpPr/>
          <p:nvPr/>
        </p:nvSpPr>
        <p:spPr>
          <a:xfrm>
            <a:off x="137160" y="9318485"/>
            <a:ext cx="6901180" cy="11659415"/>
          </a:xfrm>
          <a:prstGeom prst="rect">
            <a:avLst/>
          </a:prstGeom>
          <a:ln w="6350">
            <a:prstDash val="sysDot"/>
          </a:ln>
        </p:spPr>
        <p:style>
          <a:lnRef idx="2">
            <a:schemeClr val="accent1"/>
          </a:lnRef>
          <a:fillRef idx="0">
            <a:srgbClr val="FFFFFF"/>
          </a:fillRef>
          <a:effectRef idx="0">
            <a:srgbClr val="FFFFFF"/>
          </a:effectRef>
          <a:fontRef idx="minor">
            <a:schemeClr val="tx1"/>
          </a:fontRef>
        </p:style>
        <p:txBody>
          <a:bodyPr rtlCol="0" anchor="ctr"/>
          <a:lstStyle/>
          <a:p>
            <a:pPr algn="ctr"/>
            <a:endParaRPr lang="zh-CN" altLang="en-US" dirty="0"/>
          </a:p>
        </p:txBody>
      </p:sp>
      <p:sp>
        <p:nvSpPr>
          <p:cNvPr id="129" name="文本框 128"/>
          <p:cNvSpPr txBox="1"/>
          <p:nvPr/>
        </p:nvSpPr>
        <p:spPr>
          <a:xfrm>
            <a:off x="294559" y="15484310"/>
            <a:ext cx="6626668" cy="1600438"/>
          </a:xfrm>
          <a:prstGeom prst="rect">
            <a:avLst/>
          </a:prstGeom>
          <a:noFill/>
        </p:spPr>
        <p:txBody>
          <a:bodyPr wrap="square" rtlCol="0" anchor="t">
            <a:spAutoFit/>
          </a:bodyPr>
          <a:lstStyle/>
          <a:p>
            <a:r>
              <a:rPr lang="en-US" altLang="zh-CN" sz="1400" b="1" u="sng" dirty="0" err="1">
                <a:latin typeface="微软雅黑" panose="020B0503020204020204" charset="-122"/>
                <a:ea typeface="微软雅黑" panose="020B0503020204020204" charset="-122"/>
                <a:sym typeface="+mn-ea"/>
              </a:rPr>
              <a:t>CPsyCounD</a:t>
            </a:r>
            <a:r>
              <a:rPr lang="en-US" altLang="zh-CN" sz="1400" b="1" u="sng" dirty="0">
                <a:latin typeface="微软雅黑" panose="020B0503020204020204" charset="-122"/>
                <a:ea typeface="微软雅黑" panose="020B0503020204020204" charset="-122"/>
                <a:sym typeface="+mn-ea"/>
              </a:rPr>
              <a:t>:</a:t>
            </a:r>
          </a:p>
          <a:p>
            <a:r>
              <a:rPr lang="en-US" altLang="zh-CN" sz="1400" dirty="0">
                <a:latin typeface="微软雅黑" panose="020B0503020204020204" charset="-122"/>
                <a:ea typeface="微软雅黑" panose="020B0503020204020204" charset="-122"/>
                <a:sym typeface="+mn-ea"/>
              </a:rPr>
              <a:t>We introduce </a:t>
            </a:r>
            <a:r>
              <a:rPr lang="en-US" altLang="zh-CN" sz="1400" dirty="0" err="1">
                <a:latin typeface="微软雅黑" panose="020B0503020204020204" charset="-122"/>
                <a:ea typeface="微软雅黑" panose="020B0503020204020204" charset="-122"/>
                <a:sym typeface="+mn-ea"/>
              </a:rPr>
              <a:t>CPsyCounD</a:t>
            </a:r>
            <a:r>
              <a:rPr lang="en-US" altLang="zh-CN" sz="1400" dirty="0">
                <a:latin typeface="微软雅黑" panose="020B0503020204020204" charset="-122"/>
                <a:ea typeface="微软雅黑" panose="020B0503020204020204" charset="-122"/>
                <a:sym typeface="+mn-ea"/>
              </a:rPr>
              <a:t>, a dataset of 3,134 high-quality multi-turn consultation dialogues reconstructed from psychological counseling reports by Memo2Demo method. These dialogues cover 9 topics and 7 classic schools of psychological counseling, offering a comprehensive view of real-world counseling scenarios. The average number of turns is 8.7 and average </a:t>
            </a:r>
            <a:r>
              <a:rPr lang="en-US" altLang="zh-CN" sz="1400" dirty="0" err="1">
                <a:latin typeface="微软雅黑" panose="020B0503020204020204" charset="-122"/>
                <a:ea typeface="微软雅黑" panose="020B0503020204020204" charset="-122"/>
                <a:sym typeface="+mn-ea"/>
              </a:rPr>
              <a:t>lenghth</a:t>
            </a:r>
            <a:r>
              <a:rPr lang="en-US" altLang="zh-CN" sz="1400" dirty="0">
                <a:latin typeface="微软雅黑" panose="020B0503020204020204" charset="-122"/>
                <a:ea typeface="微软雅黑" panose="020B0503020204020204" charset="-122"/>
                <a:sym typeface="+mn-ea"/>
              </a:rPr>
              <a:t> of dialogue is 622.3. </a:t>
            </a:r>
          </a:p>
        </p:txBody>
      </p:sp>
      <p:sp>
        <p:nvSpPr>
          <p:cNvPr id="135" name="矩形 134"/>
          <p:cNvSpPr/>
          <p:nvPr/>
        </p:nvSpPr>
        <p:spPr>
          <a:xfrm>
            <a:off x="-635" y="21082653"/>
            <a:ext cx="14400530" cy="586722"/>
          </a:xfrm>
          <a:prstGeom prst="rect">
            <a:avLst/>
          </a:prstGeom>
          <a:solidFill>
            <a:srgbClr val="C0465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7" name="矩形 136"/>
          <p:cNvSpPr/>
          <p:nvPr/>
        </p:nvSpPr>
        <p:spPr>
          <a:xfrm>
            <a:off x="11861894" y="21099125"/>
            <a:ext cx="2572385" cy="675005"/>
          </a:xfrm>
          <a:prstGeom prst="rect">
            <a:avLst/>
          </a:prstGeom>
          <a:noFill/>
          <a:ln>
            <a:noFill/>
          </a:ln>
        </p:spPr>
        <p:txBody>
          <a:bodyPr wrap="none" rtlCol="0" anchor="t">
            <a:noAutofit/>
          </a:bodyPr>
          <a:lstStyle/>
          <a:p>
            <a:pPr algn="ctr"/>
            <a:r>
              <a:rPr lang="en-US" altLang="zh-CN" sz="2800" b="1" dirty="0">
                <a:solidFill>
                  <a:schemeClr val="bg1"/>
                </a:solidFill>
                <a:effectLst>
                  <a:outerShdw blurRad="38100" dist="25400" dir="5400000" algn="ctr" rotWithShape="0">
                    <a:srgbClr val="6E747A">
                      <a:alpha val="43000"/>
                    </a:srgbClr>
                  </a:outerShdw>
                </a:effectLst>
              </a:rPr>
              <a:t>ACL 2024</a:t>
            </a:r>
          </a:p>
        </p:txBody>
      </p:sp>
      <p:pic>
        <p:nvPicPr>
          <p:cNvPr id="11" name="图片 10">
            <a:extLst>
              <a:ext uri="{FF2B5EF4-FFF2-40B4-BE49-F238E27FC236}">
                <a16:creationId xmlns:a16="http://schemas.microsoft.com/office/drawing/2014/main" id="{0F8651AA-2411-44F4-ACA1-96E5969D52C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9325" y="5563249"/>
            <a:ext cx="6709728" cy="3486395"/>
          </a:xfrm>
          <a:prstGeom prst="rect">
            <a:avLst/>
          </a:prstGeom>
        </p:spPr>
      </p:pic>
      <p:sp>
        <p:nvSpPr>
          <p:cNvPr id="19" name="文本框 18">
            <a:extLst>
              <a:ext uri="{FF2B5EF4-FFF2-40B4-BE49-F238E27FC236}">
                <a16:creationId xmlns:a16="http://schemas.microsoft.com/office/drawing/2014/main" id="{9B5CEFD4-016A-4329-9133-90E98C05B763}"/>
              </a:ext>
            </a:extLst>
          </p:cNvPr>
          <p:cNvSpPr txBox="1"/>
          <p:nvPr/>
        </p:nvSpPr>
        <p:spPr>
          <a:xfrm>
            <a:off x="2363126" y="9333364"/>
            <a:ext cx="2727047" cy="461665"/>
          </a:xfrm>
          <a:prstGeom prst="rect">
            <a:avLst/>
          </a:prstGeom>
          <a:noFill/>
        </p:spPr>
        <p:txBody>
          <a:bodyPr wrap="square" rtlCol="0">
            <a:spAutoFit/>
          </a:bodyPr>
          <a:lstStyle/>
          <a:p>
            <a:pPr algn="just"/>
            <a:r>
              <a:rPr lang="en-US" altLang="zh-CN" sz="2400" b="1" dirty="0">
                <a:solidFill>
                  <a:schemeClr val="accent1">
                    <a:lumMod val="75000"/>
                  </a:schemeClr>
                </a:solidFill>
              </a:rPr>
              <a:t>Data Generation</a:t>
            </a:r>
            <a:endParaRPr lang="zh-CN" altLang="en-US" sz="2400" b="1" dirty="0">
              <a:solidFill>
                <a:schemeClr val="accent1">
                  <a:lumMod val="75000"/>
                </a:schemeClr>
              </a:solidFill>
            </a:endParaRPr>
          </a:p>
        </p:txBody>
      </p:sp>
      <p:sp>
        <p:nvSpPr>
          <p:cNvPr id="31" name="文本框 30">
            <a:extLst>
              <a:ext uri="{FF2B5EF4-FFF2-40B4-BE49-F238E27FC236}">
                <a16:creationId xmlns:a16="http://schemas.microsoft.com/office/drawing/2014/main" id="{9F2EB200-E023-4C27-86DD-A60C0FA65F6D}"/>
              </a:ext>
            </a:extLst>
          </p:cNvPr>
          <p:cNvSpPr txBox="1"/>
          <p:nvPr/>
        </p:nvSpPr>
        <p:spPr>
          <a:xfrm>
            <a:off x="9100694" y="9338420"/>
            <a:ext cx="3372572" cy="461665"/>
          </a:xfrm>
          <a:prstGeom prst="rect">
            <a:avLst/>
          </a:prstGeom>
          <a:noFill/>
        </p:spPr>
        <p:txBody>
          <a:bodyPr wrap="square" rtlCol="0">
            <a:spAutoFit/>
          </a:bodyPr>
          <a:lstStyle>
            <a:defPPr>
              <a:defRPr lang="zh-CN"/>
            </a:defPPr>
            <a:lvl1pPr>
              <a:defRPr>
                <a:latin typeface="+mn-ea"/>
              </a:defRPr>
            </a:lvl1pPr>
          </a:lstStyle>
          <a:p>
            <a:r>
              <a:rPr lang="en-US" altLang="zh-CN" sz="2400" b="1" dirty="0">
                <a:solidFill>
                  <a:schemeClr val="accent1">
                    <a:lumMod val="75000"/>
                  </a:schemeClr>
                </a:solidFill>
                <a:latin typeface="+mn-lt"/>
              </a:rPr>
              <a:t>Automatic</a:t>
            </a:r>
            <a:r>
              <a:rPr lang="en-US" altLang="zh-CN" dirty="0"/>
              <a:t> </a:t>
            </a:r>
            <a:r>
              <a:rPr lang="en-US" altLang="zh-CN" sz="2400" b="1" dirty="0">
                <a:solidFill>
                  <a:schemeClr val="accent1">
                    <a:lumMod val="75000"/>
                  </a:schemeClr>
                </a:solidFill>
                <a:latin typeface="+mn-lt"/>
              </a:rPr>
              <a:t>Evaluation</a:t>
            </a:r>
            <a:endParaRPr lang="zh-CN" altLang="en-US" sz="2400" b="1" dirty="0">
              <a:solidFill>
                <a:schemeClr val="accent1">
                  <a:lumMod val="75000"/>
                </a:schemeClr>
              </a:solidFill>
              <a:latin typeface="+mn-lt"/>
            </a:endParaRPr>
          </a:p>
        </p:txBody>
      </p:sp>
      <p:grpSp>
        <p:nvGrpSpPr>
          <p:cNvPr id="20" name="组合 19">
            <a:extLst>
              <a:ext uri="{FF2B5EF4-FFF2-40B4-BE49-F238E27FC236}">
                <a16:creationId xmlns:a16="http://schemas.microsoft.com/office/drawing/2014/main" id="{22D4CEDC-87A3-419E-B522-8D4B9A22A63C}"/>
              </a:ext>
            </a:extLst>
          </p:cNvPr>
          <p:cNvGrpSpPr/>
          <p:nvPr/>
        </p:nvGrpSpPr>
        <p:grpSpPr>
          <a:xfrm>
            <a:off x="7279687" y="13618889"/>
            <a:ext cx="6773156" cy="4101290"/>
            <a:chOff x="7483936" y="11274307"/>
            <a:chExt cx="6576561" cy="3834680"/>
          </a:xfrm>
        </p:grpSpPr>
        <p:pic>
          <p:nvPicPr>
            <p:cNvPr id="13" name="图片 12">
              <a:extLst>
                <a:ext uri="{FF2B5EF4-FFF2-40B4-BE49-F238E27FC236}">
                  <a16:creationId xmlns:a16="http://schemas.microsoft.com/office/drawing/2014/main" id="{68884362-FE3D-473E-8E37-065E7092429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83936" y="11274307"/>
              <a:ext cx="6576561" cy="3487209"/>
            </a:xfrm>
            <a:prstGeom prst="rect">
              <a:avLst/>
            </a:prstGeom>
          </p:spPr>
        </p:pic>
        <p:sp>
          <p:nvSpPr>
            <p:cNvPr id="32" name="文本框 31">
              <a:extLst>
                <a:ext uri="{FF2B5EF4-FFF2-40B4-BE49-F238E27FC236}">
                  <a16:creationId xmlns:a16="http://schemas.microsoft.com/office/drawing/2014/main" id="{8EFC7909-9B3F-4060-9E20-E307BBBAD2A7}"/>
                </a:ext>
              </a:extLst>
            </p:cNvPr>
            <p:cNvSpPr txBox="1"/>
            <p:nvPr/>
          </p:nvSpPr>
          <p:spPr>
            <a:xfrm>
              <a:off x="8509517" y="14792441"/>
              <a:ext cx="4635449" cy="316546"/>
            </a:xfrm>
            <a:prstGeom prst="rect">
              <a:avLst/>
            </a:prstGeom>
            <a:noFill/>
          </p:spPr>
          <p:txBody>
            <a:bodyPr wrap="square" rtlCol="0">
              <a:spAutoFit/>
            </a:bodyPr>
            <a:lstStyle>
              <a:defPPr>
                <a:defRPr lang="zh-CN"/>
              </a:defPPr>
              <a:lvl1pPr>
                <a:defRPr>
                  <a:latin typeface="+mn-ea"/>
                </a:defRPr>
              </a:lvl1pPr>
            </a:lstStyle>
            <a:p>
              <a:pPr algn="ctr"/>
              <a:r>
                <a:rPr lang="en-US" altLang="zh-CN" sz="1600" b="1" dirty="0"/>
                <a:t>Int. Evaluation</a:t>
              </a:r>
              <a:r>
                <a:rPr lang="en-US" altLang="zh-CN" sz="1600" dirty="0"/>
                <a:t>: Role-play V.S Memo2Demo</a:t>
              </a:r>
              <a:endParaRPr lang="zh-CN" altLang="en-US" sz="1600" dirty="0"/>
            </a:p>
          </p:txBody>
        </p:sp>
      </p:grpSp>
      <p:grpSp>
        <p:nvGrpSpPr>
          <p:cNvPr id="26" name="组合 25">
            <a:extLst>
              <a:ext uri="{FF2B5EF4-FFF2-40B4-BE49-F238E27FC236}">
                <a16:creationId xmlns:a16="http://schemas.microsoft.com/office/drawing/2014/main" id="{C3184B88-F49A-4026-B9D0-C587F36D5C9E}"/>
              </a:ext>
            </a:extLst>
          </p:cNvPr>
          <p:cNvGrpSpPr/>
          <p:nvPr/>
        </p:nvGrpSpPr>
        <p:grpSpPr>
          <a:xfrm>
            <a:off x="7467309" y="12191525"/>
            <a:ext cx="6564841" cy="1361017"/>
            <a:chOff x="7412325" y="12278368"/>
            <a:chExt cx="6564841" cy="1361017"/>
          </a:xfrm>
        </p:grpSpPr>
        <p:pic>
          <p:nvPicPr>
            <p:cNvPr id="18" name="图片 17">
              <a:extLst>
                <a:ext uri="{FF2B5EF4-FFF2-40B4-BE49-F238E27FC236}">
                  <a16:creationId xmlns:a16="http://schemas.microsoft.com/office/drawing/2014/main" id="{1AD38271-4B3E-4C03-875C-FFF5123E546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12325" y="12308813"/>
              <a:ext cx="3439364" cy="976503"/>
            </a:xfrm>
            <a:prstGeom prst="rect">
              <a:avLst/>
            </a:prstGeom>
          </p:spPr>
        </p:pic>
        <p:pic>
          <p:nvPicPr>
            <p:cNvPr id="25" name="图片 24">
              <a:extLst>
                <a:ext uri="{FF2B5EF4-FFF2-40B4-BE49-F238E27FC236}">
                  <a16:creationId xmlns:a16="http://schemas.microsoft.com/office/drawing/2014/main" id="{529BE988-1692-44AC-AEC3-BA9D0CE8E13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377241" y="12278368"/>
              <a:ext cx="2599925" cy="1109450"/>
            </a:xfrm>
            <a:prstGeom prst="rect">
              <a:avLst/>
            </a:prstGeom>
          </p:spPr>
        </p:pic>
        <p:sp>
          <p:nvSpPr>
            <p:cNvPr id="36" name="文本框 35">
              <a:extLst>
                <a:ext uri="{FF2B5EF4-FFF2-40B4-BE49-F238E27FC236}">
                  <a16:creationId xmlns:a16="http://schemas.microsoft.com/office/drawing/2014/main" id="{EE5EE2F3-64DA-459B-B075-077DAB1FFAA2}"/>
                </a:ext>
              </a:extLst>
            </p:cNvPr>
            <p:cNvSpPr txBox="1"/>
            <p:nvPr/>
          </p:nvSpPr>
          <p:spPr>
            <a:xfrm>
              <a:off x="8970579" y="13300831"/>
              <a:ext cx="3559306" cy="338554"/>
            </a:xfrm>
            <a:prstGeom prst="rect">
              <a:avLst/>
            </a:prstGeom>
            <a:noFill/>
          </p:spPr>
          <p:txBody>
            <a:bodyPr wrap="square" rtlCol="0">
              <a:spAutoFit/>
            </a:bodyPr>
            <a:lstStyle/>
            <a:p>
              <a:pPr algn="ctr"/>
              <a:r>
                <a:rPr lang="en-US" altLang="zh-CN" sz="1600" b="1" dirty="0">
                  <a:latin typeface="+mn-ea"/>
                </a:rPr>
                <a:t>Turn-based evaluation method</a:t>
              </a:r>
              <a:endParaRPr lang="zh-CN" altLang="en-US" sz="1600" b="1" dirty="0">
                <a:latin typeface="+mn-ea"/>
              </a:endParaRPr>
            </a:p>
          </p:txBody>
        </p:sp>
      </p:grpSp>
      <p:pic>
        <p:nvPicPr>
          <p:cNvPr id="23" name="图片 22">
            <a:extLst>
              <a:ext uri="{FF2B5EF4-FFF2-40B4-BE49-F238E27FC236}">
                <a16:creationId xmlns:a16="http://schemas.microsoft.com/office/drawing/2014/main" id="{A0BAD6AE-2E62-4CCB-8FCD-63BBF14C54D6}"/>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1779530" y="21091479"/>
            <a:ext cx="444538" cy="523650"/>
          </a:xfrm>
          <a:prstGeom prst="rect">
            <a:avLst/>
          </a:prstGeom>
        </p:spPr>
      </p:pic>
      <p:sp>
        <p:nvSpPr>
          <p:cNvPr id="35" name="文本框 34">
            <a:extLst>
              <a:ext uri="{FF2B5EF4-FFF2-40B4-BE49-F238E27FC236}">
                <a16:creationId xmlns:a16="http://schemas.microsoft.com/office/drawing/2014/main" id="{4638B15E-8868-4499-A537-2C2DF0BFECAF}"/>
              </a:ext>
            </a:extLst>
          </p:cNvPr>
          <p:cNvSpPr txBox="1"/>
          <p:nvPr/>
        </p:nvSpPr>
        <p:spPr>
          <a:xfrm>
            <a:off x="7324097" y="5670831"/>
            <a:ext cx="6784470" cy="3323987"/>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b="1" i="1" dirty="0">
                <a:solidFill>
                  <a:schemeClr val="accent1"/>
                </a:solidFill>
                <a:latin typeface="微软雅黑" panose="020B0503020204020204" charset="-122"/>
                <a:ea typeface="微软雅黑" panose="020B0503020204020204" charset="-122"/>
              </a:rPr>
              <a:t>Dialogue Generation Method Memo2Demo.   </a:t>
            </a:r>
            <a:r>
              <a:rPr lang="en-US" altLang="zh-CN" sz="1400" dirty="0">
                <a:latin typeface="微软雅黑" panose="020B0503020204020204" charset="-122"/>
                <a:ea typeface="微软雅黑" panose="020B0503020204020204" charset="-122"/>
              </a:rPr>
              <a:t>To the best of our knowledge, our work is </a:t>
            </a:r>
            <a:r>
              <a:rPr lang="en-US" altLang="zh-CN" sz="1400" b="1" dirty="0">
                <a:latin typeface="微软雅黑" panose="020B0503020204020204" charset="-122"/>
                <a:ea typeface="微软雅黑" panose="020B0503020204020204" charset="-122"/>
              </a:rPr>
              <a:t>the</a:t>
            </a:r>
            <a:r>
              <a:rPr lang="en-US" altLang="zh-CN" sz="1400" dirty="0">
                <a:latin typeface="微软雅黑" panose="020B0503020204020204" charset="-122"/>
                <a:ea typeface="微软雅黑" panose="020B0503020204020204" charset="-122"/>
              </a:rPr>
              <a:t> </a:t>
            </a:r>
            <a:r>
              <a:rPr lang="en-US" altLang="zh-CN" sz="1400" b="1" dirty="0">
                <a:latin typeface="微软雅黑" panose="020B0503020204020204" charset="-122"/>
                <a:ea typeface="微软雅黑" panose="020B0503020204020204" charset="-122"/>
              </a:rPr>
              <a:t>first</a:t>
            </a:r>
            <a:r>
              <a:rPr lang="en-US" altLang="zh-CN" sz="1400" dirty="0">
                <a:latin typeface="微软雅黑" panose="020B0503020204020204" charset="-122"/>
                <a:ea typeface="微软雅黑" panose="020B0503020204020204" charset="-122"/>
              </a:rPr>
              <a:t> to generate psychological consultation dialogues based on psychological counseling reports, which effectively expands the source of psychological consultation dialogue data. For efficient dialogue reconstruction, we specifically introduce a two-phase method named Memo2Demo.</a:t>
            </a:r>
          </a:p>
          <a:p>
            <a:pPr marL="285750" indent="-285750">
              <a:buFont typeface="Wingdings" panose="05000000000000000000" charset="0"/>
              <a:buChar char="Ø"/>
            </a:pPr>
            <a:r>
              <a:rPr lang="en-US" altLang="zh-CN" sz="1400" b="1" i="1" dirty="0">
                <a:solidFill>
                  <a:schemeClr val="accent1"/>
                </a:solidFill>
                <a:latin typeface="微软雅黑" panose="020B0503020204020204" charset="-122"/>
                <a:ea typeface="微软雅黑" panose="020B0503020204020204" charset="-122"/>
              </a:rPr>
              <a:t>Automatic Evaluation Benchmark.    </a:t>
            </a:r>
            <a:r>
              <a:rPr lang="en-US" altLang="zh-CN" sz="1400" dirty="0">
                <a:latin typeface="微软雅黑" panose="020B0503020204020204" charset="-122"/>
                <a:ea typeface="微软雅黑" panose="020B0503020204020204" charset="-122"/>
              </a:rPr>
              <a:t>We propose a benchmark for automatic evaluation of multi-turn dialogues in psychological counseling, which includes comprehensive evaluation metrics, datasets and methods.</a:t>
            </a:r>
          </a:p>
          <a:p>
            <a:pPr marL="285750" indent="-285750">
              <a:buFont typeface="Wingdings" panose="05000000000000000000" charset="0"/>
              <a:buChar char="Ø"/>
            </a:pPr>
            <a:r>
              <a:rPr lang="en-US" altLang="zh-CN" sz="1400" b="1" i="1" dirty="0">
                <a:solidFill>
                  <a:schemeClr val="accent1"/>
                </a:solidFill>
                <a:latin typeface="微软雅黑" panose="020B0503020204020204" charset="-122"/>
                <a:ea typeface="微软雅黑" panose="020B0503020204020204" charset="-122"/>
              </a:rPr>
              <a:t>High-quality Datasets and SOTA Model.    </a:t>
            </a:r>
            <a:r>
              <a:rPr lang="en-US" altLang="zh-CN" sz="1400" dirty="0">
                <a:solidFill>
                  <a:schemeClr val="tx1"/>
                </a:solidFill>
                <a:latin typeface="微软雅黑" panose="020B0503020204020204" charset="-122"/>
                <a:ea typeface="微软雅黑" panose="020B0503020204020204" charset="-122"/>
              </a:rPr>
              <a:t>With the help of Memo2Demo, we construct </a:t>
            </a:r>
            <a:r>
              <a:rPr lang="en-US" altLang="zh-CN" sz="1400" dirty="0" err="1">
                <a:solidFill>
                  <a:schemeClr val="tx1"/>
                </a:solidFill>
                <a:latin typeface="微软雅黑" panose="020B0503020204020204" charset="-122"/>
                <a:ea typeface="微软雅黑" panose="020B0503020204020204" charset="-122"/>
              </a:rPr>
              <a:t>CPsyCounD</a:t>
            </a:r>
            <a:r>
              <a:rPr lang="en-US" altLang="zh-CN" sz="1400" dirty="0">
                <a:solidFill>
                  <a:schemeClr val="tx1"/>
                </a:solidFill>
                <a:latin typeface="微软雅黑" panose="020B0503020204020204" charset="-122"/>
                <a:ea typeface="微软雅黑" panose="020B0503020204020204" charset="-122"/>
              </a:rPr>
              <a:t>, a dataset contains 3,134 high-quality multi-turn consultation dialogues. The model </a:t>
            </a:r>
            <a:r>
              <a:rPr lang="en-US" altLang="zh-CN" sz="1400" dirty="0" err="1">
                <a:solidFill>
                  <a:schemeClr val="tx1"/>
                </a:solidFill>
                <a:latin typeface="微软雅黑" panose="020B0503020204020204" charset="-122"/>
                <a:ea typeface="微软雅黑" panose="020B0503020204020204" charset="-122"/>
              </a:rPr>
              <a:t>CPsyCounX</a:t>
            </a:r>
            <a:r>
              <a:rPr lang="en-US" altLang="zh-CN" sz="1400" dirty="0">
                <a:solidFill>
                  <a:schemeClr val="tx1"/>
                </a:solidFill>
                <a:latin typeface="微软雅黑" panose="020B0503020204020204" charset="-122"/>
                <a:ea typeface="微软雅黑" panose="020B0503020204020204" charset="-122"/>
              </a:rPr>
              <a:t> fine-tuned on this dataset outperforms other models in the benchmark, validating the effectiveness of our proposed framework in psychological counseling.</a:t>
            </a:r>
            <a:endParaRPr lang="zh-CN" altLang="en-US" sz="1400" dirty="0">
              <a:latin typeface="微软雅黑" panose="020B0503020204020204" charset="-122"/>
              <a:ea typeface="微软雅黑" panose="020B0503020204020204" charset="-122"/>
            </a:endParaRPr>
          </a:p>
        </p:txBody>
      </p:sp>
      <p:grpSp>
        <p:nvGrpSpPr>
          <p:cNvPr id="2" name="组合 1">
            <a:extLst>
              <a:ext uri="{FF2B5EF4-FFF2-40B4-BE49-F238E27FC236}">
                <a16:creationId xmlns:a16="http://schemas.microsoft.com/office/drawing/2014/main" id="{8533C9C3-61CA-4126-A296-41EF2BF01777}"/>
              </a:ext>
            </a:extLst>
          </p:cNvPr>
          <p:cNvGrpSpPr/>
          <p:nvPr/>
        </p:nvGrpSpPr>
        <p:grpSpPr>
          <a:xfrm>
            <a:off x="294560" y="9793653"/>
            <a:ext cx="6626668" cy="4143118"/>
            <a:chOff x="294560" y="9972049"/>
            <a:chExt cx="6626668" cy="4143118"/>
          </a:xfrm>
        </p:grpSpPr>
        <p:pic>
          <p:nvPicPr>
            <p:cNvPr id="15" name="图片 14">
              <a:extLst>
                <a:ext uri="{FF2B5EF4-FFF2-40B4-BE49-F238E27FC236}">
                  <a16:creationId xmlns:a16="http://schemas.microsoft.com/office/drawing/2014/main" id="{FB3E56AC-43B4-408F-BEE4-820D88FA640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94560" y="9972049"/>
              <a:ext cx="6626668" cy="3831363"/>
            </a:xfrm>
            <a:prstGeom prst="rect">
              <a:avLst/>
            </a:prstGeom>
          </p:spPr>
        </p:pic>
        <p:sp>
          <p:nvSpPr>
            <p:cNvPr id="29" name="文本框 28">
              <a:extLst>
                <a:ext uri="{FF2B5EF4-FFF2-40B4-BE49-F238E27FC236}">
                  <a16:creationId xmlns:a16="http://schemas.microsoft.com/office/drawing/2014/main" id="{CB45A1CB-B5D6-4256-A980-6FBC595F3730}"/>
                </a:ext>
              </a:extLst>
            </p:cNvPr>
            <p:cNvSpPr txBox="1"/>
            <p:nvPr/>
          </p:nvSpPr>
          <p:spPr>
            <a:xfrm>
              <a:off x="2564723" y="13776613"/>
              <a:ext cx="2046052" cy="338554"/>
            </a:xfrm>
            <a:prstGeom prst="rect">
              <a:avLst/>
            </a:prstGeom>
            <a:noFill/>
          </p:spPr>
          <p:txBody>
            <a:bodyPr wrap="square" rtlCol="0">
              <a:spAutoFit/>
            </a:bodyPr>
            <a:lstStyle/>
            <a:p>
              <a:pPr algn="ctr"/>
              <a:r>
                <a:rPr lang="en-US" altLang="zh-CN" sz="1600" b="1" dirty="0">
                  <a:latin typeface="+mn-ea"/>
                </a:rPr>
                <a:t>Memo2Demo</a:t>
              </a:r>
              <a:endParaRPr lang="zh-CN" altLang="en-US" sz="1600" b="1" dirty="0">
                <a:latin typeface="+mn-ea"/>
              </a:endParaRPr>
            </a:p>
          </p:txBody>
        </p:sp>
      </p:grpSp>
      <p:sp>
        <p:nvSpPr>
          <p:cNvPr id="37" name="文本框 36">
            <a:extLst>
              <a:ext uri="{FF2B5EF4-FFF2-40B4-BE49-F238E27FC236}">
                <a16:creationId xmlns:a16="http://schemas.microsoft.com/office/drawing/2014/main" id="{CD4B794A-ECEA-44AF-84FE-C7EB17195F55}"/>
              </a:ext>
            </a:extLst>
          </p:cNvPr>
          <p:cNvSpPr txBox="1"/>
          <p:nvPr/>
        </p:nvSpPr>
        <p:spPr>
          <a:xfrm>
            <a:off x="294559" y="20050539"/>
            <a:ext cx="6538726" cy="954107"/>
          </a:xfrm>
          <a:prstGeom prst="rect">
            <a:avLst/>
          </a:prstGeom>
          <a:noFill/>
        </p:spPr>
        <p:txBody>
          <a:bodyPr wrap="square" rtlCol="0" anchor="t">
            <a:spAutoFit/>
          </a:bodyPr>
          <a:lstStyle/>
          <a:p>
            <a:r>
              <a:rPr lang="en-US" altLang="zh-CN" sz="1400" b="1" u="sng" dirty="0" err="1">
                <a:latin typeface="微软雅黑" panose="020B0503020204020204" charset="-122"/>
                <a:ea typeface="微软雅黑" panose="020B0503020204020204" charset="-122"/>
                <a:sym typeface="+mn-ea"/>
              </a:rPr>
              <a:t>CPsyCounE</a:t>
            </a:r>
            <a:r>
              <a:rPr lang="en-US" altLang="zh-CN" sz="1400" b="1" u="sng" dirty="0">
                <a:latin typeface="微软雅黑" panose="020B0503020204020204" charset="-122"/>
                <a:ea typeface="微软雅黑" panose="020B0503020204020204" charset="-122"/>
                <a:sym typeface="+mn-ea"/>
              </a:rPr>
              <a:t>:</a:t>
            </a:r>
          </a:p>
          <a:p>
            <a:r>
              <a:rPr lang="en-US" altLang="zh-CN" sz="1400" dirty="0">
                <a:latin typeface="微软雅黑" panose="020B0503020204020204" charset="-122"/>
                <a:ea typeface="微软雅黑" panose="020B0503020204020204" charset="-122"/>
                <a:sym typeface="+mn-ea"/>
              </a:rPr>
              <a:t>We introduce </a:t>
            </a:r>
            <a:r>
              <a:rPr lang="en-US" altLang="zh-CN" sz="1400" dirty="0" err="1">
                <a:latin typeface="微软雅黑" panose="020B0503020204020204" charset="-122"/>
                <a:ea typeface="微软雅黑" panose="020B0503020204020204" charset="-122"/>
                <a:sym typeface="+mn-ea"/>
              </a:rPr>
              <a:t>CPsyCounE</a:t>
            </a:r>
            <a:r>
              <a:rPr lang="en-US" altLang="zh-CN" sz="1400" dirty="0">
                <a:latin typeface="微软雅黑" panose="020B0503020204020204" charset="-122"/>
                <a:ea typeface="微软雅黑" panose="020B0503020204020204" charset="-122"/>
                <a:sym typeface="+mn-ea"/>
              </a:rPr>
              <a:t>, a general multi-turn dialogue evaluation dataset with 9 topics, from SMILECHAT. Each topic has 5 representative cases, resulting in a comprehensive evaluation dataset of 45 cases.</a:t>
            </a:r>
          </a:p>
        </p:txBody>
      </p:sp>
      <p:sp>
        <p:nvSpPr>
          <p:cNvPr id="38" name="文本框 37">
            <a:extLst>
              <a:ext uri="{FF2B5EF4-FFF2-40B4-BE49-F238E27FC236}">
                <a16:creationId xmlns:a16="http://schemas.microsoft.com/office/drawing/2014/main" id="{D6443A1D-906E-427F-BF1D-F6FEFF534430}"/>
              </a:ext>
            </a:extLst>
          </p:cNvPr>
          <p:cNvSpPr txBox="1"/>
          <p:nvPr/>
        </p:nvSpPr>
        <p:spPr>
          <a:xfrm>
            <a:off x="294559" y="13731497"/>
            <a:ext cx="6626668" cy="1815882"/>
          </a:xfrm>
          <a:prstGeom prst="rect">
            <a:avLst/>
          </a:prstGeom>
          <a:noFill/>
        </p:spPr>
        <p:txBody>
          <a:bodyPr wrap="square" rtlCol="0" anchor="t">
            <a:spAutoFit/>
          </a:bodyPr>
          <a:lstStyle/>
          <a:p>
            <a:r>
              <a:rPr lang="en-US" altLang="zh-CN" sz="1400" b="1" u="sng" dirty="0" err="1">
                <a:latin typeface="微软雅黑" panose="020B0503020204020204" charset="-122"/>
                <a:ea typeface="微软雅黑" panose="020B0503020204020204" charset="-122"/>
                <a:sym typeface="+mn-ea"/>
              </a:rPr>
              <a:t>CPsyCounR</a:t>
            </a:r>
            <a:r>
              <a:rPr lang="en-US" altLang="zh-CN" sz="1400" b="1" u="sng" dirty="0">
                <a:latin typeface="微软雅黑" panose="020B0503020204020204" charset="-122"/>
                <a:ea typeface="微软雅黑" panose="020B0503020204020204" charset="-122"/>
                <a:sym typeface="+mn-ea"/>
              </a:rPr>
              <a:t>:</a:t>
            </a:r>
          </a:p>
          <a:p>
            <a:r>
              <a:rPr lang="en-US" altLang="zh-CN" sz="1400" dirty="0">
                <a:latin typeface="微软雅黑" panose="020B0503020204020204" charset="-122"/>
                <a:ea typeface="微软雅黑" panose="020B0503020204020204" charset="-122"/>
                <a:sym typeface="+mn-ea"/>
              </a:rPr>
              <a:t>We introduce </a:t>
            </a:r>
            <a:r>
              <a:rPr lang="en-US" altLang="zh-CN" sz="1400" dirty="0" err="1">
                <a:latin typeface="微软雅黑" panose="020B0503020204020204" charset="-122"/>
                <a:ea typeface="微软雅黑" panose="020B0503020204020204" charset="-122"/>
                <a:sym typeface="+mn-ea"/>
              </a:rPr>
              <a:t>CPsyCounR</a:t>
            </a:r>
            <a:r>
              <a:rPr lang="en-US" altLang="zh-CN" sz="1400" dirty="0">
                <a:latin typeface="微软雅黑" panose="020B0503020204020204" charset="-122"/>
                <a:ea typeface="微软雅黑" panose="020B0503020204020204" charset="-122"/>
                <a:sym typeface="+mn-ea"/>
              </a:rPr>
              <a:t>, a high-quality </a:t>
            </a:r>
            <a:r>
              <a:rPr lang="en-US" altLang="zh-CN" sz="1400" dirty="0">
                <a:solidFill>
                  <a:srgbClr val="1F2328"/>
                </a:solidFill>
                <a:latin typeface="微软雅黑" panose="020B0503020204020204" pitchFamily="34" charset="-122"/>
                <a:ea typeface="微软雅黑" panose="020B0503020204020204" pitchFamily="34" charset="-122"/>
                <a:sym typeface="+mn-ea"/>
              </a:rPr>
              <a:t>psychological</a:t>
            </a:r>
            <a:r>
              <a:rPr lang="en-US" altLang="zh-CN" sz="1400" dirty="0">
                <a:latin typeface="微软雅黑" panose="020B0503020204020204" charset="-122"/>
                <a:ea typeface="微软雅黑" panose="020B0503020204020204" charset="-122"/>
                <a:sym typeface="+mn-ea"/>
              </a:rPr>
              <a:t> counseling report dataset comprising 3,134 reports sourced from reputable Chinese mental health platforms(</a:t>
            </a:r>
            <a:r>
              <a:rPr lang="en-US" altLang="zh-CN" sz="1400" dirty="0" err="1">
                <a:latin typeface="微软雅黑" panose="020B0503020204020204" charset="-122"/>
                <a:ea typeface="微软雅黑" panose="020B0503020204020204" charset="-122"/>
                <a:sym typeface="+mn-ea"/>
              </a:rPr>
              <a:t>Yidianling</a:t>
            </a:r>
            <a:r>
              <a:rPr lang="en-US" altLang="zh-CN" sz="1400" dirty="0">
                <a:latin typeface="微软雅黑" panose="020B0503020204020204" charset="-122"/>
                <a:ea typeface="微软雅黑" panose="020B0503020204020204" charset="-122"/>
                <a:sym typeface="+mn-ea"/>
              </a:rPr>
              <a:t>, Psy525, etc.). Our rigorous data sanitization procedures, including rule-based cleaning, manual </a:t>
            </a:r>
            <a:r>
              <a:rPr lang="en-US" altLang="zh-CN" sz="1400" dirty="0">
                <a:latin typeface="微软雅黑" panose="020B0503020204020204" pitchFamily="34" charset="-122"/>
                <a:ea typeface="微软雅黑" panose="020B0503020204020204" pitchFamily="34" charset="-122"/>
                <a:sym typeface="+mn-ea"/>
              </a:rPr>
              <a:t>rewriting</a:t>
            </a:r>
            <a:r>
              <a:rPr lang="en-US" altLang="zh-CN" sz="1400" dirty="0">
                <a:latin typeface="微软雅黑" panose="020B0503020204020204" charset="-122"/>
                <a:ea typeface="微软雅黑" panose="020B0503020204020204" charset="-122"/>
                <a:sym typeface="+mn-ea"/>
              </a:rPr>
              <a:t>, and human proofreading, ensure robust privacy protection. The report is regularized into six components: </a:t>
            </a:r>
            <a:r>
              <a:rPr lang="en-US" altLang="zh-CN" sz="1400" i="1" dirty="0">
                <a:latin typeface="微软雅黑" panose="020B0503020204020204" charset="-122"/>
                <a:ea typeface="微软雅黑" panose="020B0503020204020204" charset="-122"/>
                <a:sym typeface="+mn-ea"/>
              </a:rPr>
              <a:t>Title</a:t>
            </a:r>
            <a:r>
              <a:rPr lang="en-US" altLang="zh-CN" sz="1400" dirty="0">
                <a:latin typeface="微软雅黑" panose="020B0503020204020204" charset="-122"/>
                <a:ea typeface="微软雅黑" panose="020B0503020204020204" charset="-122"/>
                <a:sym typeface="+mn-ea"/>
              </a:rPr>
              <a:t>, </a:t>
            </a:r>
            <a:r>
              <a:rPr lang="en-US" altLang="zh-CN" sz="1400" i="1" dirty="0">
                <a:latin typeface="微软雅黑" panose="020B0503020204020204" charset="-122"/>
                <a:ea typeface="微软雅黑" panose="020B0503020204020204" charset="-122"/>
                <a:sym typeface="+mn-ea"/>
              </a:rPr>
              <a:t>Type</a:t>
            </a:r>
            <a:r>
              <a:rPr lang="en-US" altLang="zh-CN" sz="1400" dirty="0">
                <a:latin typeface="微软雅黑" panose="020B0503020204020204" charset="-122"/>
                <a:ea typeface="微软雅黑" panose="020B0503020204020204" charset="-122"/>
                <a:sym typeface="+mn-ea"/>
              </a:rPr>
              <a:t>, </a:t>
            </a:r>
            <a:r>
              <a:rPr lang="en-US" altLang="zh-CN" sz="1400" i="1" dirty="0">
                <a:latin typeface="微软雅黑" panose="020B0503020204020204" charset="-122"/>
                <a:ea typeface="微软雅黑" panose="020B0503020204020204" charset="-122"/>
                <a:sym typeface="+mn-ea"/>
              </a:rPr>
              <a:t>Method</a:t>
            </a:r>
            <a:r>
              <a:rPr lang="en-US" altLang="zh-CN" sz="1400" dirty="0">
                <a:latin typeface="微软雅黑" panose="020B0503020204020204" charset="-122"/>
                <a:ea typeface="微软雅黑" panose="020B0503020204020204" charset="-122"/>
                <a:sym typeface="+mn-ea"/>
              </a:rPr>
              <a:t>, </a:t>
            </a:r>
            <a:r>
              <a:rPr lang="en-US" altLang="zh-CN" sz="1400" i="1" dirty="0">
                <a:latin typeface="微软雅黑" panose="020B0503020204020204" charset="-122"/>
                <a:ea typeface="微软雅黑" panose="020B0503020204020204" charset="-122"/>
                <a:sym typeface="+mn-ea"/>
              </a:rPr>
              <a:t>Case</a:t>
            </a:r>
            <a:r>
              <a:rPr lang="en-US" altLang="zh-CN" sz="1400" dirty="0">
                <a:latin typeface="微软雅黑" panose="020B0503020204020204" charset="-122"/>
                <a:ea typeface="微软雅黑" panose="020B0503020204020204" charset="-122"/>
                <a:sym typeface="+mn-ea"/>
              </a:rPr>
              <a:t> </a:t>
            </a:r>
            <a:r>
              <a:rPr lang="en-US" altLang="zh-CN" sz="1400" i="1" dirty="0">
                <a:latin typeface="微软雅黑" panose="020B0503020204020204" charset="-122"/>
                <a:ea typeface="微软雅黑" panose="020B0503020204020204" charset="-122"/>
                <a:sym typeface="+mn-ea"/>
              </a:rPr>
              <a:t>Brief</a:t>
            </a:r>
            <a:r>
              <a:rPr lang="en-US" altLang="zh-CN" sz="1400" dirty="0">
                <a:latin typeface="微软雅黑" panose="020B0503020204020204" charset="-122"/>
                <a:ea typeface="微软雅黑" panose="020B0503020204020204" charset="-122"/>
                <a:sym typeface="+mn-ea"/>
              </a:rPr>
              <a:t>, </a:t>
            </a:r>
            <a:r>
              <a:rPr lang="en-US" altLang="zh-CN" sz="1400" i="1" dirty="0">
                <a:latin typeface="微软雅黑" panose="020B0503020204020204" charset="-122"/>
                <a:ea typeface="微软雅黑" panose="020B0503020204020204" charset="-122"/>
                <a:sym typeface="+mn-ea"/>
              </a:rPr>
              <a:t>Consultation</a:t>
            </a:r>
            <a:r>
              <a:rPr lang="en-US" altLang="zh-CN" sz="1400" dirty="0">
                <a:latin typeface="微软雅黑" panose="020B0503020204020204" charset="-122"/>
                <a:ea typeface="微软雅黑" panose="020B0503020204020204" charset="-122"/>
                <a:sym typeface="+mn-ea"/>
              </a:rPr>
              <a:t> </a:t>
            </a:r>
            <a:r>
              <a:rPr lang="en-US" altLang="zh-CN" sz="1400" i="1" dirty="0">
                <a:latin typeface="微软雅黑" panose="020B0503020204020204" charset="-122"/>
                <a:ea typeface="微软雅黑" panose="020B0503020204020204" charset="-122"/>
                <a:sym typeface="+mn-ea"/>
              </a:rPr>
              <a:t>Process</a:t>
            </a:r>
            <a:r>
              <a:rPr lang="en-US" altLang="zh-CN" sz="1400" dirty="0">
                <a:latin typeface="微软雅黑" panose="020B0503020204020204" charset="-122"/>
                <a:ea typeface="微软雅黑" panose="020B0503020204020204" charset="-122"/>
                <a:sym typeface="+mn-ea"/>
              </a:rPr>
              <a:t> and </a:t>
            </a:r>
            <a:r>
              <a:rPr lang="en-US" altLang="zh-CN" sz="1400" i="1" dirty="0">
                <a:latin typeface="微软雅黑" panose="020B0503020204020204" charset="-122"/>
                <a:ea typeface="微软雅黑" panose="020B0503020204020204" charset="-122"/>
                <a:sym typeface="+mn-ea"/>
              </a:rPr>
              <a:t>Experience</a:t>
            </a:r>
            <a:r>
              <a:rPr lang="en-US" altLang="zh-CN" sz="1400" dirty="0">
                <a:latin typeface="微软雅黑" panose="020B0503020204020204" charset="-122"/>
                <a:ea typeface="微软雅黑" panose="020B0503020204020204" charset="-122"/>
                <a:sym typeface="+mn-ea"/>
              </a:rPr>
              <a:t> </a:t>
            </a:r>
            <a:r>
              <a:rPr lang="en-US" altLang="zh-CN" sz="1400" i="1" dirty="0">
                <a:latin typeface="微软雅黑" panose="020B0503020204020204" charset="-122"/>
                <a:ea typeface="微软雅黑" panose="020B0503020204020204" charset="-122"/>
                <a:sym typeface="+mn-ea"/>
              </a:rPr>
              <a:t>Thoughts</a:t>
            </a:r>
            <a:r>
              <a:rPr lang="en-US" altLang="zh-CN" sz="1400" dirty="0">
                <a:latin typeface="微软雅黑" panose="020B0503020204020204" charset="-122"/>
                <a:ea typeface="微软雅黑" panose="020B0503020204020204" charset="-122"/>
                <a:sym typeface="+mn-ea"/>
              </a:rPr>
              <a:t>.</a:t>
            </a:r>
          </a:p>
        </p:txBody>
      </p:sp>
      <p:pic>
        <p:nvPicPr>
          <p:cNvPr id="4" name="图片 3">
            <a:extLst>
              <a:ext uri="{FF2B5EF4-FFF2-40B4-BE49-F238E27FC236}">
                <a16:creationId xmlns:a16="http://schemas.microsoft.com/office/drawing/2014/main" id="{54064534-F12C-4BE1-B0F8-2F99341FE09C}"/>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11083724" y="-60943"/>
            <a:ext cx="3884310" cy="2914260"/>
          </a:xfrm>
          <a:prstGeom prst="rect">
            <a:avLst/>
          </a:prstGeom>
        </p:spPr>
      </p:pic>
      <p:grpSp>
        <p:nvGrpSpPr>
          <p:cNvPr id="39" name="组合 38">
            <a:extLst>
              <a:ext uri="{FF2B5EF4-FFF2-40B4-BE49-F238E27FC236}">
                <a16:creationId xmlns:a16="http://schemas.microsoft.com/office/drawing/2014/main" id="{45709B54-3AA8-4225-A445-3864E033467D}"/>
              </a:ext>
            </a:extLst>
          </p:cNvPr>
          <p:cNvGrpSpPr/>
          <p:nvPr/>
        </p:nvGrpSpPr>
        <p:grpSpPr>
          <a:xfrm>
            <a:off x="7496674" y="9859807"/>
            <a:ext cx="6431571" cy="2215685"/>
            <a:chOff x="7475408" y="9972049"/>
            <a:chExt cx="6431571" cy="2215685"/>
          </a:xfrm>
        </p:grpSpPr>
        <p:sp>
          <p:nvSpPr>
            <p:cNvPr id="27" name="矩形: 圆角 26">
              <a:extLst>
                <a:ext uri="{FF2B5EF4-FFF2-40B4-BE49-F238E27FC236}">
                  <a16:creationId xmlns:a16="http://schemas.microsoft.com/office/drawing/2014/main" id="{4F573231-F159-4932-B04B-6898EF21A187}"/>
                </a:ext>
              </a:extLst>
            </p:cNvPr>
            <p:cNvSpPr/>
            <p:nvPr/>
          </p:nvSpPr>
          <p:spPr>
            <a:xfrm>
              <a:off x="7475408" y="9972049"/>
              <a:ext cx="6431571" cy="2215685"/>
            </a:xfrm>
            <a:prstGeom prst="roundRect">
              <a:avLst/>
            </a:prstGeom>
            <a:solidFill>
              <a:srgbClr val="FFE8CC"/>
            </a:solidFill>
            <a:ln w="19050">
              <a:solidFill>
                <a:schemeClr val="bg2">
                  <a:lumMod val="75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a:extLst>
                <a:ext uri="{FF2B5EF4-FFF2-40B4-BE49-F238E27FC236}">
                  <a16:creationId xmlns:a16="http://schemas.microsoft.com/office/drawing/2014/main" id="{4B523B05-7DE1-496C-84A8-64F8A4C0EA0F}"/>
                </a:ext>
              </a:extLst>
            </p:cNvPr>
            <p:cNvSpPr txBox="1"/>
            <p:nvPr/>
          </p:nvSpPr>
          <p:spPr>
            <a:xfrm>
              <a:off x="7624264" y="10034343"/>
              <a:ext cx="6216793" cy="338554"/>
            </a:xfrm>
            <a:prstGeom prst="rect">
              <a:avLst/>
            </a:prstGeom>
            <a:noFill/>
          </p:spPr>
          <p:txBody>
            <a:bodyPr wrap="square" rtlCol="0">
              <a:spAutoFit/>
            </a:bodyPr>
            <a:lstStyle/>
            <a:p>
              <a:r>
                <a:rPr lang="en-US" altLang="zh-CN" sz="1600" b="1" u="sng" dirty="0">
                  <a:solidFill>
                    <a:schemeClr val="tx1"/>
                  </a:solidFill>
                  <a:latin typeface="微软雅黑" panose="020B0503020204020204" charset="-122"/>
                  <a:ea typeface="微软雅黑" panose="020B0503020204020204" charset="-122"/>
                </a:rPr>
                <a:t>Evaluation Metrics:</a:t>
              </a:r>
            </a:p>
          </p:txBody>
        </p:sp>
        <p:sp>
          <p:nvSpPr>
            <p:cNvPr id="30" name="文本框 29">
              <a:extLst>
                <a:ext uri="{FF2B5EF4-FFF2-40B4-BE49-F238E27FC236}">
                  <a16:creationId xmlns:a16="http://schemas.microsoft.com/office/drawing/2014/main" id="{CC18804E-7FC9-4AE9-A089-840C87499377}"/>
                </a:ext>
              </a:extLst>
            </p:cNvPr>
            <p:cNvSpPr txBox="1"/>
            <p:nvPr/>
          </p:nvSpPr>
          <p:spPr>
            <a:xfrm>
              <a:off x="7621867" y="10371852"/>
              <a:ext cx="6028661" cy="1815882"/>
            </a:xfrm>
            <a:prstGeom prst="rect">
              <a:avLst/>
            </a:prstGeom>
            <a:noFill/>
          </p:spPr>
          <p:txBody>
            <a:bodyPr wrap="square" rtlCol="0">
              <a:spAutoFit/>
            </a:bodyPr>
            <a:lstStyle/>
            <a:p>
              <a:pPr marL="285750" indent="-285750" algn="l">
                <a:buFont typeface="Wingdings" panose="05000000000000000000" pitchFamily="2" charset="2"/>
                <a:buChar char="ü"/>
              </a:pPr>
              <a:r>
                <a:rPr lang="en-US" altLang="zh-CN" sz="1400" b="1" i="0" dirty="0">
                  <a:solidFill>
                    <a:srgbClr val="1F2328"/>
                  </a:solidFill>
                  <a:effectLst/>
                  <a:latin typeface="微软雅黑" panose="020B0503020204020204" pitchFamily="34" charset="-122"/>
                  <a:ea typeface="微软雅黑" panose="020B0503020204020204" pitchFamily="34" charset="-122"/>
                </a:rPr>
                <a:t>Comprehensiveness</a:t>
              </a:r>
              <a:r>
                <a:rPr lang="en-US" altLang="zh-CN" sz="1400" dirty="0">
                  <a:solidFill>
                    <a:srgbClr val="1F2328"/>
                  </a:solidFill>
                  <a:latin typeface="微软雅黑" panose="020B0503020204020204" pitchFamily="34" charset="-122"/>
                  <a:ea typeface="微软雅黑" panose="020B0503020204020204" pitchFamily="34" charset="-122"/>
                </a:rPr>
                <a:t>: </a:t>
              </a:r>
              <a:r>
                <a:rPr lang="en-US" altLang="zh-CN" sz="1400" b="0" i="0" dirty="0">
                  <a:solidFill>
                    <a:srgbClr val="1F2328"/>
                  </a:solidFill>
                  <a:effectLst/>
                  <a:latin typeface="微软雅黑" panose="020B0503020204020204" pitchFamily="34" charset="-122"/>
                  <a:ea typeface="微软雅黑" panose="020B0503020204020204" pitchFamily="34" charset="-122"/>
                </a:rPr>
                <a:t>The client’s situation and the degree to which psychological problems are reflected in the dialogues.</a:t>
              </a:r>
            </a:p>
            <a:p>
              <a:pPr marL="285750" indent="-285750" algn="l">
                <a:buFont typeface="Wingdings" panose="05000000000000000000" pitchFamily="2" charset="2"/>
                <a:buChar char="ü"/>
              </a:pPr>
              <a:r>
                <a:rPr lang="en-US" altLang="zh-CN" sz="1400" b="1" i="0" dirty="0">
                  <a:solidFill>
                    <a:srgbClr val="1F2328"/>
                  </a:solidFill>
                  <a:effectLst/>
                  <a:latin typeface="微软雅黑" panose="020B0503020204020204" pitchFamily="34" charset="-122"/>
                  <a:ea typeface="微软雅黑" panose="020B0503020204020204" pitchFamily="34" charset="-122"/>
                </a:rPr>
                <a:t>Professionalism</a:t>
              </a:r>
              <a:r>
                <a:rPr lang="en-US" altLang="zh-CN" sz="1400" dirty="0">
                  <a:solidFill>
                    <a:srgbClr val="1F2328"/>
                  </a:solidFill>
                  <a:latin typeface="微软雅黑" panose="020B0503020204020204" pitchFamily="34" charset="-122"/>
                  <a:ea typeface="微软雅黑" panose="020B0503020204020204" pitchFamily="34" charset="-122"/>
                </a:rPr>
                <a:t>: </a:t>
              </a:r>
              <a:r>
                <a:rPr lang="en-US" altLang="zh-CN" sz="1400" b="0" i="0" dirty="0">
                  <a:solidFill>
                    <a:srgbClr val="1F2328"/>
                  </a:solidFill>
                  <a:effectLst/>
                  <a:latin typeface="微软雅黑" panose="020B0503020204020204" pitchFamily="34" charset="-122"/>
                  <a:ea typeface="微软雅黑" panose="020B0503020204020204" pitchFamily="34" charset="-122"/>
                </a:rPr>
                <a:t>The professionalism of the psychological counselor during </a:t>
              </a:r>
              <a:r>
                <a:rPr lang="en-US" altLang="zh-CN" sz="1400" dirty="0">
                  <a:solidFill>
                    <a:srgbClr val="1F2328"/>
                  </a:solidFill>
                  <a:latin typeface="微软雅黑" panose="020B0503020204020204" pitchFamily="34" charset="-122"/>
                  <a:ea typeface="微软雅黑" panose="020B0503020204020204" pitchFamily="34" charset="-122"/>
                </a:rPr>
                <a:t>the dialogues</a:t>
              </a:r>
              <a:r>
                <a:rPr lang="en-US" altLang="zh-CN" sz="1400" b="0" i="0" dirty="0">
                  <a:solidFill>
                    <a:srgbClr val="1F2328"/>
                  </a:solidFill>
                  <a:effectLst/>
                  <a:latin typeface="微软雅黑" panose="020B0503020204020204" pitchFamily="34" charset="-122"/>
                  <a:ea typeface="微软雅黑" panose="020B0503020204020204" pitchFamily="34" charset="-122"/>
                </a:rPr>
                <a:t>.</a:t>
              </a:r>
            </a:p>
            <a:p>
              <a:pPr marL="285750" indent="-285750" algn="l">
                <a:buFont typeface="Wingdings" panose="05000000000000000000" pitchFamily="2" charset="2"/>
                <a:buChar char="ü"/>
              </a:pPr>
              <a:r>
                <a:rPr lang="en-US" altLang="zh-CN" sz="1400" b="1" i="0" dirty="0">
                  <a:solidFill>
                    <a:srgbClr val="1F2328"/>
                  </a:solidFill>
                  <a:effectLst/>
                  <a:latin typeface="微软雅黑" panose="020B0503020204020204" pitchFamily="34" charset="-122"/>
                  <a:ea typeface="微软雅黑" panose="020B0503020204020204" pitchFamily="34" charset="-122"/>
                </a:rPr>
                <a:t>Authenticity</a:t>
              </a:r>
              <a:r>
                <a:rPr lang="en-US" altLang="zh-CN" sz="1400" dirty="0">
                  <a:solidFill>
                    <a:srgbClr val="1F2328"/>
                  </a:solidFill>
                  <a:latin typeface="微软雅黑" panose="020B0503020204020204" pitchFamily="34" charset="-122"/>
                  <a:ea typeface="微软雅黑" panose="020B0503020204020204" pitchFamily="34" charset="-122"/>
                </a:rPr>
                <a:t>: </a:t>
              </a:r>
              <a:r>
                <a:rPr lang="en-US" altLang="zh-CN" sz="1400" b="0" i="0" dirty="0">
                  <a:solidFill>
                    <a:srgbClr val="1F2328"/>
                  </a:solidFill>
                  <a:effectLst/>
                  <a:latin typeface="微软雅黑" panose="020B0503020204020204" pitchFamily="34" charset="-122"/>
                  <a:ea typeface="微软雅黑" panose="020B0503020204020204" pitchFamily="34" charset="-122"/>
                </a:rPr>
                <a:t>The degree of authenticity between the client and the counselor in the dialogues.</a:t>
              </a:r>
            </a:p>
            <a:p>
              <a:pPr marL="285750" indent="-285750" algn="l">
                <a:buFont typeface="Wingdings" panose="05000000000000000000" pitchFamily="2" charset="2"/>
                <a:buChar char="ü"/>
              </a:pPr>
              <a:r>
                <a:rPr lang="en-US" altLang="zh-CN" sz="1400" b="1" i="0" dirty="0">
                  <a:solidFill>
                    <a:srgbClr val="1F2328"/>
                  </a:solidFill>
                  <a:effectLst/>
                  <a:latin typeface="微软雅黑" panose="020B0503020204020204" pitchFamily="34" charset="-122"/>
                  <a:ea typeface="微软雅黑" panose="020B0503020204020204" pitchFamily="34" charset="-122"/>
                </a:rPr>
                <a:t>Safety: </a:t>
              </a:r>
              <a:r>
                <a:rPr lang="en-US" altLang="zh-CN" sz="1400" b="0" i="0" dirty="0">
                  <a:solidFill>
                    <a:srgbClr val="1F2328"/>
                  </a:solidFill>
                  <a:effectLst/>
                  <a:latin typeface="微软雅黑" panose="020B0503020204020204" pitchFamily="34" charset="-122"/>
                  <a:ea typeface="微软雅黑" panose="020B0503020204020204" pitchFamily="34" charset="-122"/>
                </a:rPr>
                <a:t>The degree of privacy protection of clients.</a:t>
              </a:r>
            </a:p>
            <a:p>
              <a:endParaRPr lang="zh-CN" altLang="en-US" sz="1400" dirty="0"/>
            </a:p>
          </p:txBody>
        </p:sp>
      </p:grpSp>
      <p:pic>
        <p:nvPicPr>
          <p:cNvPr id="9" name="图片 8">
            <a:extLst>
              <a:ext uri="{FF2B5EF4-FFF2-40B4-BE49-F238E27FC236}">
                <a16:creationId xmlns:a16="http://schemas.microsoft.com/office/drawing/2014/main" id="{BB655309-7973-4C22-BEDB-BD7055A1A779}"/>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670254" y="-96829"/>
            <a:ext cx="3936364" cy="2914260"/>
          </a:xfrm>
          <a:prstGeom prst="rect">
            <a:avLst/>
          </a:prstGeom>
        </p:spPr>
      </p:pic>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zQwOGJjMjA4MWU4MWRiN2Q0NTM0YWQ2ZjIzMWRlYjYi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727</TotalTime>
  <Words>610</Words>
  <Application>Microsoft Office PowerPoint</Application>
  <PresentationFormat>自定义</PresentationFormat>
  <Paragraphs>32</Paragraphs>
  <Slides>1</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vt:i4>
      </vt:variant>
    </vt:vector>
  </HeadingPairs>
  <TitlesOfParts>
    <vt:vector size="6" baseType="lpstr">
      <vt:lpstr>微软雅黑</vt:lpstr>
      <vt:lpstr>Arial</vt:lpstr>
      <vt:lpstr>Times New Roman</vt:lpstr>
      <vt:lpstr>Wingdings</vt:lpstr>
      <vt:lpstr>WPS</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张辰皓</dc:creator>
  <cp:lastModifiedBy>辰皓 张</cp:lastModifiedBy>
  <cp:revision>208</cp:revision>
  <dcterms:created xsi:type="dcterms:W3CDTF">2019-06-19T02:08:00Z</dcterms:created>
  <dcterms:modified xsi:type="dcterms:W3CDTF">2024-07-26T15:23:00Z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2052-12.1.0.16929</vt:lpwstr>
  </property>
  <property fmtid="{D5CDD505-2E9C-101B-9397-08002B2CF9AE}" pid="3" name="ICV">
    <vt:lpwstr>7060A2C9D886472B8FA7A8EB388306BD_12</vt:lpwstr>
  </property>
</Properties>
</file>